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1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 id="350" r:id="rId101"/>
    <p:sldId id="351" r:id="rId102"/>
    <p:sldId id="352" r:id="rId103"/>
    <p:sldId id="353" r:id="rId104"/>
    <p:sldId id="354" r:id="rId105"/>
    <p:sldId id="355" r:id="rId106"/>
    <p:sldId id="356" r:id="rId107"/>
    <p:sldId id="357" r:id="rId108"/>
    <p:sldId id="358" r:id="rId109"/>
    <p:sldId id="359" r:id="rId110"/>
    <p:sldId id="360" r:id="rId111"/>
    <p:sldId id="361" r:id="rId112"/>
    <p:sldId id="362" r:id="rId113"/>
    <p:sldId id="363" r:id="rId114"/>
    <p:sldId id="364" r:id="rId115"/>
    <p:sldId id="365" r:id="rId116"/>
    <p:sldId id="366" r:id="rId117"/>
    <p:sldId id="367" r:id="rId118"/>
    <p:sldId id="368" r:id="rId119"/>
    <p:sldId id="369" r:id="rId120"/>
    <p:sldId id="370" r:id="rId121"/>
    <p:sldId id="371" r:id="rId122"/>
    <p:sldId id="372" r:id="rId123"/>
    <p:sldId id="373" r:id="rId124"/>
  </p:sldIdLst>
  <p:sldSz cy="5143500" cx="9144000"/>
  <p:notesSz cx="6858000" cy="9144000"/>
  <p:embeddedFontLst>
    <p:embeddedFont>
      <p:font typeface="PT Sans Narrow"/>
      <p:regular r:id="rId125"/>
      <p:bold r:id="rId126"/>
    </p:embeddedFont>
    <p:embeddedFont>
      <p:font typeface="Open Sans"/>
      <p:regular r:id="rId127"/>
      <p:bold r:id="rId128"/>
      <p:italic r:id="rId129"/>
      <p:boldItalic r:id="rId13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B34D9875-7519-451A-8F63-7CB06BBB5250}">
  <a:tblStyle styleId="{B34D9875-7519-451A-8F63-7CB06BBB5250}"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07" Type="http://schemas.openxmlformats.org/officeDocument/2006/relationships/slide" Target="slides/slide101.xml"/><Relationship Id="rId106" Type="http://schemas.openxmlformats.org/officeDocument/2006/relationships/slide" Target="slides/slide100.xml"/><Relationship Id="rId105" Type="http://schemas.openxmlformats.org/officeDocument/2006/relationships/slide" Target="slides/slide99.xml"/><Relationship Id="rId104" Type="http://schemas.openxmlformats.org/officeDocument/2006/relationships/slide" Target="slides/slide98.xml"/><Relationship Id="rId109" Type="http://schemas.openxmlformats.org/officeDocument/2006/relationships/slide" Target="slides/slide103.xml"/><Relationship Id="rId108" Type="http://schemas.openxmlformats.org/officeDocument/2006/relationships/slide" Target="slides/slide102.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103" Type="http://schemas.openxmlformats.org/officeDocument/2006/relationships/slide" Target="slides/slide97.xml"/><Relationship Id="rId102" Type="http://schemas.openxmlformats.org/officeDocument/2006/relationships/slide" Target="slides/slide96.xml"/><Relationship Id="rId101" Type="http://schemas.openxmlformats.org/officeDocument/2006/relationships/slide" Target="slides/slide95.xml"/><Relationship Id="rId100" Type="http://schemas.openxmlformats.org/officeDocument/2006/relationships/slide" Target="slides/slide94.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29" Type="http://schemas.openxmlformats.org/officeDocument/2006/relationships/font" Target="fonts/OpenSans-italic.fntdata"/><Relationship Id="rId128" Type="http://schemas.openxmlformats.org/officeDocument/2006/relationships/font" Target="fonts/OpenSans-bold.fntdata"/><Relationship Id="rId127" Type="http://schemas.openxmlformats.org/officeDocument/2006/relationships/font" Target="fonts/OpenSans-regular.fntdata"/><Relationship Id="rId126" Type="http://schemas.openxmlformats.org/officeDocument/2006/relationships/font" Target="fonts/PTSansNarrow-bold.fntdata"/><Relationship Id="rId26" Type="http://schemas.openxmlformats.org/officeDocument/2006/relationships/slide" Target="slides/slide20.xml"/><Relationship Id="rId121" Type="http://schemas.openxmlformats.org/officeDocument/2006/relationships/slide" Target="slides/slide115.xml"/><Relationship Id="rId25" Type="http://schemas.openxmlformats.org/officeDocument/2006/relationships/slide" Target="slides/slide19.xml"/><Relationship Id="rId120" Type="http://schemas.openxmlformats.org/officeDocument/2006/relationships/slide" Target="slides/slide114.xml"/><Relationship Id="rId28" Type="http://schemas.openxmlformats.org/officeDocument/2006/relationships/slide" Target="slides/slide22.xml"/><Relationship Id="rId27" Type="http://schemas.openxmlformats.org/officeDocument/2006/relationships/slide" Target="slides/slide21.xml"/><Relationship Id="rId125" Type="http://schemas.openxmlformats.org/officeDocument/2006/relationships/font" Target="fonts/PTSansNarrow-regular.fntdata"/><Relationship Id="rId29" Type="http://schemas.openxmlformats.org/officeDocument/2006/relationships/slide" Target="slides/slide23.xml"/><Relationship Id="rId124" Type="http://schemas.openxmlformats.org/officeDocument/2006/relationships/slide" Target="slides/slide118.xml"/><Relationship Id="rId123" Type="http://schemas.openxmlformats.org/officeDocument/2006/relationships/slide" Target="slides/slide117.xml"/><Relationship Id="rId122" Type="http://schemas.openxmlformats.org/officeDocument/2006/relationships/slide" Target="slides/slide116.xml"/><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slide" Target="slides/slide91.xml"/><Relationship Id="rId96" Type="http://schemas.openxmlformats.org/officeDocument/2006/relationships/slide" Target="slides/slide90.xml"/><Relationship Id="rId11" Type="http://schemas.openxmlformats.org/officeDocument/2006/relationships/slide" Target="slides/slide5.xml"/><Relationship Id="rId99" Type="http://schemas.openxmlformats.org/officeDocument/2006/relationships/slide" Target="slides/slide93.xml"/><Relationship Id="rId10" Type="http://schemas.openxmlformats.org/officeDocument/2006/relationships/slide" Target="slides/slide4.xml"/><Relationship Id="rId98" Type="http://schemas.openxmlformats.org/officeDocument/2006/relationships/slide" Target="slides/slide92.xml"/><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18" Type="http://schemas.openxmlformats.org/officeDocument/2006/relationships/slide" Target="slides/slide112.xml"/><Relationship Id="rId117" Type="http://schemas.openxmlformats.org/officeDocument/2006/relationships/slide" Target="slides/slide111.xml"/><Relationship Id="rId116" Type="http://schemas.openxmlformats.org/officeDocument/2006/relationships/slide" Target="slides/slide110.xml"/><Relationship Id="rId115" Type="http://schemas.openxmlformats.org/officeDocument/2006/relationships/slide" Target="slides/slide109.xml"/><Relationship Id="rId119" Type="http://schemas.openxmlformats.org/officeDocument/2006/relationships/slide" Target="slides/slide113.xml"/><Relationship Id="rId15" Type="http://schemas.openxmlformats.org/officeDocument/2006/relationships/slide" Target="slides/slide9.xml"/><Relationship Id="rId110" Type="http://schemas.openxmlformats.org/officeDocument/2006/relationships/slide" Target="slides/slide104.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14" Type="http://schemas.openxmlformats.org/officeDocument/2006/relationships/slide" Target="slides/slide108.xml"/><Relationship Id="rId18" Type="http://schemas.openxmlformats.org/officeDocument/2006/relationships/slide" Target="slides/slide12.xml"/><Relationship Id="rId113" Type="http://schemas.openxmlformats.org/officeDocument/2006/relationships/slide" Target="slides/slide107.xml"/><Relationship Id="rId112" Type="http://schemas.openxmlformats.org/officeDocument/2006/relationships/slide" Target="slides/slide106.xml"/><Relationship Id="rId111" Type="http://schemas.openxmlformats.org/officeDocument/2006/relationships/slide" Target="slides/slide105.xml"/><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130" Type="http://schemas.openxmlformats.org/officeDocument/2006/relationships/font" Target="fonts/OpenSans-boldItalic.fntdata"/><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68" Type="http://schemas.openxmlformats.org/officeDocument/2006/relationships/slide" Target="slides/slide62.xml"/><Relationship Id="rId67" Type="http://schemas.openxmlformats.org/officeDocument/2006/relationships/slide" Target="slides/slide61.xml"/><Relationship Id="rId60" Type="http://schemas.openxmlformats.org/officeDocument/2006/relationships/slide" Target="slides/slide54.xml"/><Relationship Id="rId69" Type="http://schemas.openxmlformats.org/officeDocument/2006/relationships/slide" Target="slides/slide6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slide" Target="slides/slide51.xml"/><Relationship Id="rId56" Type="http://schemas.openxmlformats.org/officeDocument/2006/relationships/slide" Target="slides/slide50.xml"/><Relationship Id="rId59" Type="http://schemas.openxmlformats.org/officeDocument/2006/relationships/slide" Target="slides/slide53.xml"/><Relationship Id="rId58" Type="http://schemas.openxmlformats.org/officeDocument/2006/relationships/slide" Target="slides/slide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 name="Shape 62"/>
        <p:cNvGrpSpPr/>
        <p:nvPr/>
      </p:nvGrpSpPr>
      <p:grpSpPr>
        <a:xfrm>
          <a:off x="0" y="0"/>
          <a:ext cx="0" cy="0"/>
          <a:chOff x="0" y="0"/>
          <a:chExt cx="0" cy="0"/>
        </a:xfrm>
      </p:grpSpPr>
      <p:sp>
        <p:nvSpPr>
          <p:cNvPr id="63" name="Google Shape;6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 name="Shape 125"/>
        <p:cNvGrpSpPr/>
        <p:nvPr/>
      </p:nvGrpSpPr>
      <p:grpSpPr>
        <a:xfrm>
          <a:off x="0" y="0"/>
          <a:ext cx="0" cy="0"/>
          <a:chOff x="0" y="0"/>
          <a:chExt cx="0" cy="0"/>
        </a:xfrm>
      </p:grpSpPr>
      <p:sp>
        <p:nvSpPr>
          <p:cNvPr id="126" name="Google Shape;126;g55e4f70d50_0_2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55e4f70d50_0_2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1" name="Shape 741"/>
        <p:cNvGrpSpPr/>
        <p:nvPr/>
      </p:nvGrpSpPr>
      <p:grpSpPr>
        <a:xfrm>
          <a:off x="0" y="0"/>
          <a:ext cx="0" cy="0"/>
          <a:chOff x="0" y="0"/>
          <a:chExt cx="0" cy="0"/>
        </a:xfrm>
      </p:grpSpPr>
      <p:sp>
        <p:nvSpPr>
          <p:cNvPr id="742" name="Google Shape;742;g5588bc394d_1_2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3" name="Google Shape;743;g5588bc394d_1_2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8" name="Shape 748"/>
        <p:cNvGrpSpPr/>
        <p:nvPr/>
      </p:nvGrpSpPr>
      <p:grpSpPr>
        <a:xfrm>
          <a:off x="0" y="0"/>
          <a:ext cx="0" cy="0"/>
          <a:chOff x="0" y="0"/>
          <a:chExt cx="0" cy="0"/>
        </a:xfrm>
      </p:grpSpPr>
      <p:sp>
        <p:nvSpPr>
          <p:cNvPr id="749" name="Google Shape;749;g5588bc394d_1_2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0" name="Google Shape;750;g5588bc394d_1_2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5" name="Shape 755"/>
        <p:cNvGrpSpPr/>
        <p:nvPr/>
      </p:nvGrpSpPr>
      <p:grpSpPr>
        <a:xfrm>
          <a:off x="0" y="0"/>
          <a:ext cx="0" cy="0"/>
          <a:chOff x="0" y="0"/>
          <a:chExt cx="0" cy="0"/>
        </a:xfrm>
      </p:grpSpPr>
      <p:sp>
        <p:nvSpPr>
          <p:cNvPr id="756" name="Google Shape;756;g5588bc394d_1_3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7" name="Google Shape;757;g5588bc394d_1_3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2" name="Shape 762"/>
        <p:cNvGrpSpPr/>
        <p:nvPr/>
      </p:nvGrpSpPr>
      <p:grpSpPr>
        <a:xfrm>
          <a:off x="0" y="0"/>
          <a:ext cx="0" cy="0"/>
          <a:chOff x="0" y="0"/>
          <a:chExt cx="0" cy="0"/>
        </a:xfrm>
      </p:grpSpPr>
      <p:sp>
        <p:nvSpPr>
          <p:cNvPr id="763" name="Google Shape;763;g5588bc394d_1_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4" name="Google Shape;764;g5588bc394d_1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0" name="Shape 770"/>
        <p:cNvGrpSpPr/>
        <p:nvPr/>
      </p:nvGrpSpPr>
      <p:grpSpPr>
        <a:xfrm>
          <a:off x="0" y="0"/>
          <a:ext cx="0" cy="0"/>
          <a:chOff x="0" y="0"/>
          <a:chExt cx="0" cy="0"/>
        </a:xfrm>
      </p:grpSpPr>
      <p:sp>
        <p:nvSpPr>
          <p:cNvPr id="771" name="Google Shape;771;g5588bc394d_1_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2" name="Google Shape;772;g5588bc394d_1_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7" name="Shape 777"/>
        <p:cNvGrpSpPr/>
        <p:nvPr/>
      </p:nvGrpSpPr>
      <p:grpSpPr>
        <a:xfrm>
          <a:off x="0" y="0"/>
          <a:ext cx="0" cy="0"/>
          <a:chOff x="0" y="0"/>
          <a:chExt cx="0" cy="0"/>
        </a:xfrm>
      </p:grpSpPr>
      <p:sp>
        <p:nvSpPr>
          <p:cNvPr id="778" name="Google Shape;778;g5588bc394d_1_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9" name="Google Shape;779;g5588bc394d_1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4" name="Shape 784"/>
        <p:cNvGrpSpPr/>
        <p:nvPr/>
      </p:nvGrpSpPr>
      <p:grpSpPr>
        <a:xfrm>
          <a:off x="0" y="0"/>
          <a:ext cx="0" cy="0"/>
          <a:chOff x="0" y="0"/>
          <a:chExt cx="0" cy="0"/>
        </a:xfrm>
      </p:grpSpPr>
      <p:sp>
        <p:nvSpPr>
          <p:cNvPr id="785" name="Google Shape;785;g5588bc394d_1_1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6" name="Google Shape;786;g5588bc394d_1_1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0" name="Shape 790"/>
        <p:cNvGrpSpPr/>
        <p:nvPr/>
      </p:nvGrpSpPr>
      <p:grpSpPr>
        <a:xfrm>
          <a:off x="0" y="0"/>
          <a:ext cx="0" cy="0"/>
          <a:chOff x="0" y="0"/>
          <a:chExt cx="0" cy="0"/>
        </a:xfrm>
      </p:grpSpPr>
      <p:sp>
        <p:nvSpPr>
          <p:cNvPr id="791" name="Google Shape;791;g5588bc394d_1_2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2" name="Google Shape;792;g5588bc394d_1_2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2" name="Shape 802"/>
        <p:cNvGrpSpPr/>
        <p:nvPr/>
      </p:nvGrpSpPr>
      <p:grpSpPr>
        <a:xfrm>
          <a:off x="0" y="0"/>
          <a:ext cx="0" cy="0"/>
          <a:chOff x="0" y="0"/>
          <a:chExt cx="0" cy="0"/>
        </a:xfrm>
      </p:grpSpPr>
      <p:sp>
        <p:nvSpPr>
          <p:cNvPr id="803" name="Google Shape;803;g5588bc394d_1_2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4" name="Google Shape;804;g5588bc394d_1_2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8" name="Shape 808"/>
        <p:cNvGrpSpPr/>
        <p:nvPr/>
      </p:nvGrpSpPr>
      <p:grpSpPr>
        <a:xfrm>
          <a:off x="0" y="0"/>
          <a:ext cx="0" cy="0"/>
          <a:chOff x="0" y="0"/>
          <a:chExt cx="0" cy="0"/>
        </a:xfrm>
      </p:grpSpPr>
      <p:sp>
        <p:nvSpPr>
          <p:cNvPr id="809" name="Google Shape;809;g5588bc394d_1_2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0" name="Google Shape;810;g5588bc394d_1_2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have already defined independent, what does it mean?</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 name="Shape 130"/>
        <p:cNvGrpSpPr/>
        <p:nvPr/>
      </p:nvGrpSpPr>
      <p:grpSpPr>
        <a:xfrm>
          <a:off x="0" y="0"/>
          <a:ext cx="0" cy="0"/>
          <a:chOff x="0" y="0"/>
          <a:chExt cx="0" cy="0"/>
        </a:xfrm>
      </p:grpSpPr>
      <p:sp>
        <p:nvSpPr>
          <p:cNvPr id="131" name="Google Shape;131;g55e4f70d50_0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55e4f70d50_0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6" name="Shape 816"/>
        <p:cNvGrpSpPr/>
        <p:nvPr/>
      </p:nvGrpSpPr>
      <p:grpSpPr>
        <a:xfrm>
          <a:off x="0" y="0"/>
          <a:ext cx="0" cy="0"/>
          <a:chOff x="0" y="0"/>
          <a:chExt cx="0" cy="0"/>
        </a:xfrm>
      </p:grpSpPr>
      <p:sp>
        <p:nvSpPr>
          <p:cNvPr id="817" name="Google Shape;817;g5588bc394d_1_2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8" name="Google Shape;818;g5588bc394d_1_2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have already defined independent, what does it mean?</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7" name="Shape 827"/>
        <p:cNvGrpSpPr/>
        <p:nvPr/>
      </p:nvGrpSpPr>
      <p:grpSpPr>
        <a:xfrm>
          <a:off x="0" y="0"/>
          <a:ext cx="0" cy="0"/>
          <a:chOff x="0" y="0"/>
          <a:chExt cx="0" cy="0"/>
        </a:xfrm>
      </p:grpSpPr>
      <p:sp>
        <p:nvSpPr>
          <p:cNvPr id="828" name="Google Shape;828;g5588bc394d_1_2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9" name="Google Shape;829;g5588bc394d_1_2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have already defined independent, what does it mean?</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9" name="Shape 839"/>
        <p:cNvGrpSpPr/>
        <p:nvPr/>
      </p:nvGrpSpPr>
      <p:grpSpPr>
        <a:xfrm>
          <a:off x="0" y="0"/>
          <a:ext cx="0" cy="0"/>
          <a:chOff x="0" y="0"/>
          <a:chExt cx="0" cy="0"/>
        </a:xfrm>
      </p:grpSpPr>
      <p:sp>
        <p:nvSpPr>
          <p:cNvPr id="840" name="Google Shape;840;g557ee6b75d_0_2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1" name="Google Shape;841;g557ee6b75d_0_2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5" name="Shape 845"/>
        <p:cNvGrpSpPr/>
        <p:nvPr/>
      </p:nvGrpSpPr>
      <p:grpSpPr>
        <a:xfrm>
          <a:off x="0" y="0"/>
          <a:ext cx="0" cy="0"/>
          <a:chOff x="0" y="0"/>
          <a:chExt cx="0" cy="0"/>
        </a:xfrm>
      </p:grpSpPr>
      <p:sp>
        <p:nvSpPr>
          <p:cNvPr id="846" name="Google Shape;846;g5588bc394d_1_3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7" name="Google Shape;847;g5588bc394d_1_3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2" name="Shape 852"/>
        <p:cNvGrpSpPr/>
        <p:nvPr/>
      </p:nvGrpSpPr>
      <p:grpSpPr>
        <a:xfrm>
          <a:off x="0" y="0"/>
          <a:ext cx="0" cy="0"/>
          <a:chOff x="0" y="0"/>
          <a:chExt cx="0" cy="0"/>
        </a:xfrm>
      </p:grpSpPr>
      <p:sp>
        <p:nvSpPr>
          <p:cNvPr id="853" name="Google Shape;853;g5588bc394d_1_3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4" name="Google Shape;854;g5588bc394d_1_3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9" name="Shape 859"/>
        <p:cNvGrpSpPr/>
        <p:nvPr/>
      </p:nvGrpSpPr>
      <p:grpSpPr>
        <a:xfrm>
          <a:off x="0" y="0"/>
          <a:ext cx="0" cy="0"/>
          <a:chOff x="0" y="0"/>
          <a:chExt cx="0" cy="0"/>
        </a:xfrm>
      </p:grpSpPr>
      <p:sp>
        <p:nvSpPr>
          <p:cNvPr id="860" name="Google Shape;860;g5588bc394d_1_3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1" name="Google Shape;861;g5588bc394d_1_3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6" name="Shape 866"/>
        <p:cNvGrpSpPr/>
        <p:nvPr/>
      </p:nvGrpSpPr>
      <p:grpSpPr>
        <a:xfrm>
          <a:off x="0" y="0"/>
          <a:ext cx="0" cy="0"/>
          <a:chOff x="0" y="0"/>
          <a:chExt cx="0" cy="0"/>
        </a:xfrm>
      </p:grpSpPr>
      <p:sp>
        <p:nvSpPr>
          <p:cNvPr id="867" name="Google Shape;867;g5588bc394d_1_3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8" name="Google Shape;868;g5588bc394d_1_3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3" name="Shape 873"/>
        <p:cNvGrpSpPr/>
        <p:nvPr/>
      </p:nvGrpSpPr>
      <p:grpSpPr>
        <a:xfrm>
          <a:off x="0" y="0"/>
          <a:ext cx="0" cy="0"/>
          <a:chOff x="0" y="0"/>
          <a:chExt cx="0" cy="0"/>
        </a:xfrm>
      </p:grpSpPr>
      <p:sp>
        <p:nvSpPr>
          <p:cNvPr id="874" name="Google Shape;874;g5588bc394d_1_3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5" name="Google Shape;875;g5588bc394d_1_3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9" name="Shape 879"/>
        <p:cNvGrpSpPr/>
        <p:nvPr/>
      </p:nvGrpSpPr>
      <p:grpSpPr>
        <a:xfrm>
          <a:off x="0" y="0"/>
          <a:ext cx="0" cy="0"/>
          <a:chOff x="0" y="0"/>
          <a:chExt cx="0" cy="0"/>
        </a:xfrm>
      </p:grpSpPr>
      <p:sp>
        <p:nvSpPr>
          <p:cNvPr id="880" name="Google Shape;880;g5588bc394d_1_3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1" name="Google Shape;881;g5588bc394d_1_3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 name="Shape 136"/>
        <p:cNvGrpSpPr/>
        <p:nvPr/>
      </p:nvGrpSpPr>
      <p:grpSpPr>
        <a:xfrm>
          <a:off x="0" y="0"/>
          <a:ext cx="0" cy="0"/>
          <a:chOff x="0" y="0"/>
          <a:chExt cx="0" cy="0"/>
        </a:xfrm>
      </p:grpSpPr>
      <p:sp>
        <p:nvSpPr>
          <p:cNvPr id="137" name="Google Shape;137;g55e4f70d50_0_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55e4f70d50_0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 name="Shape 142"/>
        <p:cNvGrpSpPr/>
        <p:nvPr/>
      </p:nvGrpSpPr>
      <p:grpSpPr>
        <a:xfrm>
          <a:off x="0" y="0"/>
          <a:ext cx="0" cy="0"/>
          <a:chOff x="0" y="0"/>
          <a:chExt cx="0" cy="0"/>
        </a:xfrm>
      </p:grpSpPr>
      <p:sp>
        <p:nvSpPr>
          <p:cNvPr id="143" name="Google Shape;143;g55e4f70d50_0_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55e4f70d50_0_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8" name="Shape 148"/>
        <p:cNvGrpSpPr/>
        <p:nvPr/>
      </p:nvGrpSpPr>
      <p:grpSpPr>
        <a:xfrm>
          <a:off x="0" y="0"/>
          <a:ext cx="0" cy="0"/>
          <a:chOff x="0" y="0"/>
          <a:chExt cx="0" cy="0"/>
        </a:xfrm>
      </p:grpSpPr>
      <p:sp>
        <p:nvSpPr>
          <p:cNvPr id="149" name="Google Shape;149;g55e4f70d50_0_2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55e4f70d50_0_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4" name="Shape 154"/>
        <p:cNvGrpSpPr/>
        <p:nvPr/>
      </p:nvGrpSpPr>
      <p:grpSpPr>
        <a:xfrm>
          <a:off x="0" y="0"/>
          <a:ext cx="0" cy="0"/>
          <a:chOff x="0" y="0"/>
          <a:chExt cx="0" cy="0"/>
        </a:xfrm>
      </p:grpSpPr>
      <p:sp>
        <p:nvSpPr>
          <p:cNvPr id="155" name="Google Shape;155;g55e4f70d50_0_1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55e4f70d50_0_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0" name="Shape 160"/>
        <p:cNvGrpSpPr/>
        <p:nvPr/>
      </p:nvGrpSpPr>
      <p:grpSpPr>
        <a:xfrm>
          <a:off x="0" y="0"/>
          <a:ext cx="0" cy="0"/>
          <a:chOff x="0" y="0"/>
          <a:chExt cx="0" cy="0"/>
        </a:xfrm>
      </p:grpSpPr>
      <p:sp>
        <p:nvSpPr>
          <p:cNvPr id="161" name="Google Shape;161;g55e4f70d50_0_1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55e4f70d50_0_1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Time, resource constraints</a:t>
            </a:r>
            <a:endParaRPr/>
          </a:p>
          <a:p>
            <a:pPr indent="0" lvl="0" marL="0" rtl="0" algn="l">
              <a:spcBef>
                <a:spcPts val="0"/>
              </a:spcBef>
              <a:spcAft>
                <a:spcPts val="0"/>
              </a:spcAft>
              <a:buNone/>
            </a:pPr>
            <a:r>
              <a:rPr lang="en"/>
              <a:t>Some populations are infinite</a:t>
            </a:r>
            <a:endParaRPr/>
          </a:p>
          <a:p>
            <a:pPr indent="0" lvl="0" marL="0" rtl="0" algn="l">
              <a:spcBef>
                <a:spcPts val="0"/>
              </a:spcBef>
              <a:spcAft>
                <a:spcPts val="0"/>
              </a:spcAft>
              <a:buNone/>
            </a:pPr>
            <a:r>
              <a:rPr lang="en"/>
              <a:t>representative of the population</a:t>
            </a:r>
            <a:endParaRPr/>
          </a:p>
          <a:p>
            <a:pPr indent="0" lvl="0" marL="0" rtl="0" algn="l">
              <a:spcBef>
                <a:spcPts val="0"/>
              </a:spcBef>
              <a:spcAft>
                <a:spcPts val="0"/>
              </a:spcAft>
              <a:buNone/>
            </a:pPr>
            <a:r>
              <a:rPr lang="en"/>
              <a:t>sufficiently large</a:t>
            </a:r>
            <a:endParaRPr/>
          </a:p>
          <a:p>
            <a:pPr indent="0" lvl="0" marL="0" rtl="0" algn="l">
              <a:spcBef>
                <a:spcPts val="0"/>
              </a:spcBef>
              <a:spcAft>
                <a:spcPts val="0"/>
              </a:spcAft>
              <a:buNone/>
            </a:pPr>
            <a:r>
              <a:rPr lang="en"/>
              <a:t>properly selected (for the analysis…)</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6" name="Shape 166"/>
        <p:cNvGrpSpPr/>
        <p:nvPr/>
      </p:nvGrpSpPr>
      <p:grpSpPr>
        <a:xfrm>
          <a:off x="0" y="0"/>
          <a:ext cx="0" cy="0"/>
          <a:chOff x="0" y="0"/>
          <a:chExt cx="0" cy="0"/>
        </a:xfrm>
      </p:grpSpPr>
      <p:sp>
        <p:nvSpPr>
          <p:cNvPr id="167" name="Google Shape;167;g55e4f70d50_0_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55e4f70d50_0_2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lang="en"/>
              <a:t>The population in this example is finite and includes every American in this age group.</a:t>
            </a:r>
            <a:endParaRPr/>
          </a:p>
          <a:p>
            <a:pPr indent="0" lvl="0" marL="0" rtl="0" algn="l">
              <a:spcBef>
                <a:spcPts val="0"/>
              </a:spcBef>
              <a:spcAft>
                <a:spcPts val="0"/>
              </a:spcAft>
              <a:buClr>
                <a:schemeClr val="dk2"/>
              </a:buClr>
              <a:buSzPts val="1100"/>
              <a:buFont typeface="Arial"/>
              <a:buNone/>
            </a:pPr>
            <a:r>
              <a:rPr lang="en"/>
              <a:t>Gathering data from every individual in this population would be nearly impossible and prohibitively expensive.</a:t>
            </a:r>
            <a:endParaRPr/>
          </a:p>
          <a:p>
            <a:pPr indent="0" lvl="0" marL="0" rtl="0" algn="l">
              <a:spcBef>
                <a:spcPts val="0"/>
              </a:spcBef>
              <a:spcAft>
                <a:spcPts val="0"/>
              </a:spcAft>
              <a:buNone/>
            </a:pPr>
            <a:r>
              <a:rPr lang="en"/>
              <a:t>’bias’ is a technical term we will revisit, what does it mean to you?</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2" name="Shape 172"/>
        <p:cNvGrpSpPr/>
        <p:nvPr/>
      </p:nvGrpSpPr>
      <p:grpSpPr>
        <a:xfrm>
          <a:off x="0" y="0"/>
          <a:ext cx="0" cy="0"/>
          <a:chOff x="0" y="0"/>
          <a:chExt cx="0" cy="0"/>
        </a:xfrm>
      </p:grpSpPr>
      <p:sp>
        <p:nvSpPr>
          <p:cNvPr id="173" name="Google Shape;173;g55e4f70d50_0_2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55e4f70d50_0_2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7" name="Shape 177"/>
        <p:cNvGrpSpPr/>
        <p:nvPr/>
      </p:nvGrpSpPr>
      <p:grpSpPr>
        <a:xfrm>
          <a:off x="0" y="0"/>
          <a:ext cx="0" cy="0"/>
          <a:chOff x="0" y="0"/>
          <a:chExt cx="0" cy="0"/>
        </a:xfrm>
      </p:grpSpPr>
      <p:sp>
        <p:nvSpPr>
          <p:cNvPr id="178" name="Google Shape;178;g55e4f70d50_0_2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55e4f70d50_0_2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Ordinal Data can be ordered and assigned numbers, but those numbers do not indicate value.</a:t>
            </a:r>
            <a:endParaRPr/>
          </a:p>
          <a:p>
            <a:pPr indent="0" lvl="0" marL="0" rtl="0" algn="l">
              <a:spcBef>
                <a:spcPts val="0"/>
              </a:spcBef>
              <a:spcAft>
                <a:spcPts val="0"/>
              </a:spcAft>
              <a:buNone/>
            </a:pPr>
            <a:r>
              <a:rPr lang="en"/>
              <a:t>Ex: Freshman, Sophmore, Junior, Senior</a:t>
            </a:r>
            <a:endParaRPr/>
          </a:p>
          <a:p>
            <a:pPr indent="0" lvl="0" marL="0" rtl="0" algn="l">
              <a:spcBef>
                <a:spcPts val="0"/>
              </a:spcBef>
              <a:spcAft>
                <a:spcPts val="0"/>
              </a:spcAft>
              <a:buNone/>
            </a:pPr>
            <a:r>
              <a:rPr lang="en"/>
              <a:t>Ecstatic, Happy, Neutral, Unhappy, Extremely Depressed</a:t>
            </a:r>
            <a:endParaRPr/>
          </a:p>
          <a:p>
            <a:pPr indent="0" lvl="0" marL="0" rtl="0" algn="l">
              <a:spcBef>
                <a:spcPts val="0"/>
              </a:spcBef>
              <a:spcAft>
                <a:spcPts val="0"/>
              </a:spcAft>
              <a:buNone/>
            </a:pPr>
            <a:r>
              <a:rPr lang="en"/>
              <a:t>Star ratings e.g. Yelp</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 name="Shape 68"/>
        <p:cNvGrpSpPr/>
        <p:nvPr/>
      </p:nvGrpSpPr>
      <p:grpSpPr>
        <a:xfrm>
          <a:off x="0" y="0"/>
          <a:ext cx="0" cy="0"/>
          <a:chOff x="0" y="0"/>
          <a:chExt cx="0" cy="0"/>
        </a:xfrm>
      </p:grpSpPr>
      <p:sp>
        <p:nvSpPr>
          <p:cNvPr id="69" name="Google Shape;69;g55e4f70d50_0_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55e4f70d50_0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4" name="Shape 194"/>
        <p:cNvGrpSpPr/>
        <p:nvPr/>
      </p:nvGrpSpPr>
      <p:grpSpPr>
        <a:xfrm>
          <a:off x="0" y="0"/>
          <a:ext cx="0" cy="0"/>
          <a:chOff x="0" y="0"/>
          <a:chExt cx="0" cy="0"/>
        </a:xfrm>
      </p:grpSpPr>
      <p:sp>
        <p:nvSpPr>
          <p:cNvPr id="195" name="Google Shape;195;g557ee6b75d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557ee6b75d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9" name="Shape 199"/>
        <p:cNvGrpSpPr/>
        <p:nvPr/>
      </p:nvGrpSpPr>
      <p:grpSpPr>
        <a:xfrm>
          <a:off x="0" y="0"/>
          <a:ext cx="0" cy="0"/>
          <a:chOff x="0" y="0"/>
          <a:chExt cx="0" cy="0"/>
        </a:xfrm>
      </p:grpSpPr>
      <p:sp>
        <p:nvSpPr>
          <p:cNvPr id="200" name="Google Shape;200;g557ee6b75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557ee6b75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5" name="Shape 205"/>
        <p:cNvGrpSpPr/>
        <p:nvPr/>
      </p:nvGrpSpPr>
      <p:grpSpPr>
        <a:xfrm>
          <a:off x="0" y="0"/>
          <a:ext cx="0" cy="0"/>
          <a:chOff x="0" y="0"/>
          <a:chExt cx="0" cy="0"/>
        </a:xfrm>
      </p:grpSpPr>
      <p:sp>
        <p:nvSpPr>
          <p:cNvPr id="206" name="Google Shape;206;g557ee6b75d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557ee6b75d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1" name="Shape 211"/>
        <p:cNvGrpSpPr/>
        <p:nvPr/>
      </p:nvGrpSpPr>
      <p:grpSpPr>
        <a:xfrm>
          <a:off x="0" y="0"/>
          <a:ext cx="0" cy="0"/>
          <a:chOff x="0" y="0"/>
          <a:chExt cx="0" cy="0"/>
        </a:xfrm>
      </p:grpSpPr>
      <p:sp>
        <p:nvSpPr>
          <p:cNvPr id="212" name="Google Shape;212;g557ee6b75d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557ee6b75d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0" name="Shape 220"/>
        <p:cNvGrpSpPr/>
        <p:nvPr/>
      </p:nvGrpSpPr>
      <p:grpSpPr>
        <a:xfrm>
          <a:off x="0" y="0"/>
          <a:ext cx="0" cy="0"/>
          <a:chOff x="0" y="0"/>
          <a:chExt cx="0" cy="0"/>
        </a:xfrm>
      </p:grpSpPr>
      <p:sp>
        <p:nvSpPr>
          <p:cNvPr id="221" name="Google Shape;221;g557ee6b75d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557ee6b75d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6" name="Shape 226"/>
        <p:cNvGrpSpPr/>
        <p:nvPr/>
      </p:nvGrpSpPr>
      <p:grpSpPr>
        <a:xfrm>
          <a:off x="0" y="0"/>
          <a:ext cx="0" cy="0"/>
          <a:chOff x="0" y="0"/>
          <a:chExt cx="0" cy="0"/>
        </a:xfrm>
      </p:grpSpPr>
      <p:sp>
        <p:nvSpPr>
          <p:cNvPr id="227" name="Google Shape;227;g557ee6b75d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557ee6b75d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3" name="Shape 233"/>
        <p:cNvGrpSpPr/>
        <p:nvPr/>
      </p:nvGrpSpPr>
      <p:grpSpPr>
        <a:xfrm>
          <a:off x="0" y="0"/>
          <a:ext cx="0" cy="0"/>
          <a:chOff x="0" y="0"/>
          <a:chExt cx="0" cy="0"/>
        </a:xfrm>
      </p:grpSpPr>
      <p:sp>
        <p:nvSpPr>
          <p:cNvPr id="234" name="Google Shape;234;g557ee6b75d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557ee6b75d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9" name="Shape 239"/>
        <p:cNvGrpSpPr/>
        <p:nvPr/>
      </p:nvGrpSpPr>
      <p:grpSpPr>
        <a:xfrm>
          <a:off x="0" y="0"/>
          <a:ext cx="0" cy="0"/>
          <a:chOff x="0" y="0"/>
          <a:chExt cx="0" cy="0"/>
        </a:xfrm>
      </p:grpSpPr>
      <p:sp>
        <p:nvSpPr>
          <p:cNvPr id="240" name="Google Shape;240;g557ee6b75d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557ee6b75d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5" name="Shape 245"/>
        <p:cNvGrpSpPr/>
        <p:nvPr/>
      </p:nvGrpSpPr>
      <p:grpSpPr>
        <a:xfrm>
          <a:off x="0" y="0"/>
          <a:ext cx="0" cy="0"/>
          <a:chOff x="0" y="0"/>
          <a:chExt cx="0" cy="0"/>
        </a:xfrm>
      </p:grpSpPr>
      <p:sp>
        <p:nvSpPr>
          <p:cNvPr id="246" name="Google Shape;246;g557ee6b75d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557ee6b75d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4" name="Shape 254"/>
        <p:cNvGrpSpPr/>
        <p:nvPr/>
      </p:nvGrpSpPr>
      <p:grpSpPr>
        <a:xfrm>
          <a:off x="0" y="0"/>
          <a:ext cx="0" cy="0"/>
          <a:chOff x="0" y="0"/>
          <a:chExt cx="0" cy="0"/>
        </a:xfrm>
      </p:grpSpPr>
      <p:sp>
        <p:nvSpPr>
          <p:cNvPr id="255" name="Google Shape;255;g557ee6b75d_0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557ee6b75d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 name="Shape 75"/>
        <p:cNvGrpSpPr/>
        <p:nvPr/>
      </p:nvGrpSpPr>
      <p:grpSpPr>
        <a:xfrm>
          <a:off x="0" y="0"/>
          <a:ext cx="0" cy="0"/>
          <a:chOff x="0" y="0"/>
          <a:chExt cx="0" cy="0"/>
        </a:xfrm>
      </p:grpSpPr>
      <p:sp>
        <p:nvSpPr>
          <p:cNvPr id="76" name="Google Shape;76;g5588bc394d_1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5588bc394d_1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2" name="Shape 262"/>
        <p:cNvGrpSpPr/>
        <p:nvPr/>
      </p:nvGrpSpPr>
      <p:grpSpPr>
        <a:xfrm>
          <a:off x="0" y="0"/>
          <a:ext cx="0" cy="0"/>
          <a:chOff x="0" y="0"/>
          <a:chExt cx="0" cy="0"/>
        </a:xfrm>
      </p:grpSpPr>
      <p:sp>
        <p:nvSpPr>
          <p:cNvPr id="263" name="Google Shape;263;g557ee6b75d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557ee6b75d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Yes, IQR is more resistant. It really only depends on 2 values, so it will not be affected by extreme high or low values.</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8" name="Shape 268"/>
        <p:cNvGrpSpPr/>
        <p:nvPr/>
      </p:nvGrpSpPr>
      <p:grpSpPr>
        <a:xfrm>
          <a:off x="0" y="0"/>
          <a:ext cx="0" cy="0"/>
          <a:chOff x="0" y="0"/>
          <a:chExt cx="0" cy="0"/>
        </a:xfrm>
      </p:grpSpPr>
      <p:sp>
        <p:nvSpPr>
          <p:cNvPr id="269" name="Google Shape;269;g557ee6b75d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557ee6b75d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 range is not robust/resistant.</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4" name="Shape 274"/>
        <p:cNvGrpSpPr/>
        <p:nvPr/>
      </p:nvGrpSpPr>
      <p:grpSpPr>
        <a:xfrm>
          <a:off x="0" y="0"/>
          <a:ext cx="0" cy="0"/>
          <a:chOff x="0" y="0"/>
          <a:chExt cx="0" cy="0"/>
        </a:xfrm>
      </p:grpSpPr>
      <p:sp>
        <p:nvSpPr>
          <p:cNvPr id="275" name="Google Shape;275;g557ee6b75d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557ee6b75d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0" name="Shape 280"/>
        <p:cNvGrpSpPr/>
        <p:nvPr/>
      </p:nvGrpSpPr>
      <p:grpSpPr>
        <a:xfrm>
          <a:off x="0" y="0"/>
          <a:ext cx="0" cy="0"/>
          <a:chOff x="0" y="0"/>
          <a:chExt cx="0" cy="0"/>
        </a:xfrm>
      </p:grpSpPr>
      <p:sp>
        <p:nvSpPr>
          <p:cNvPr id="281" name="Google Shape;281;g557ee6b75d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557ee6b75d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8" name="Shape 288"/>
        <p:cNvGrpSpPr/>
        <p:nvPr/>
      </p:nvGrpSpPr>
      <p:grpSpPr>
        <a:xfrm>
          <a:off x="0" y="0"/>
          <a:ext cx="0" cy="0"/>
          <a:chOff x="0" y="0"/>
          <a:chExt cx="0" cy="0"/>
        </a:xfrm>
      </p:grpSpPr>
      <p:sp>
        <p:nvSpPr>
          <p:cNvPr id="289" name="Google Shape;289;g557ee6b75d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557ee6b75d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4" name="Shape 294"/>
        <p:cNvGrpSpPr/>
        <p:nvPr/>
      </p:nvGrpSpPr>
      <p:grpSpPr>
        <a:xfrm>
          <a:off x="0" y="0"/>
          <a:ext cx="0" cy="0"/>
          <a:chOff x="0" y="0"/>
          <a:chExt cx="0" cy="0"/>
        </a:xfrm>
      </p:grpSpPr>
      <p:sp>
        <p:nvSpPr>
          <p:cNvPr id="295" name="Google Shape;295;g557ee6b75d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557ee6b75d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2" name="Shape 302"/>
        <p:cNvGrpSpPr/>
        <p:nvPr/>
      </p:nvGrpSpPr>
      <p:grpSpPr>
        <a:xfrm>
          <a:off x="0" y="0"/>
          <a:ext cx="0" cy="0"/>
          <a:chOff x="0" y="0"/>
          <a:chExt cx="0" cy="0"/>
        </a:xfrm>
      </p:grpSpPr>
      <p:sp>
        <p:nvSpPr>
          <p:cNvPr id="303" name="Google Shape;303;g557ee6b75d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557ee6b75d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0" name="Shape 310"/>
        <p:cNvGrpSpPr/>
        <p:nvPr/>
      </p:nvGrpSpPr>
      <p:grpSpPr>
        <a:xfrm>
          <a:off x="0" y="0"/>
          <a:ext cx="0" cy="0"/>
          <a:chOff x="0" y="0"/>
          <a:chExt cx="0" cy="0"/>
        </a:xfrm>
      </p:grpSpPr>
      <p:sp>
        <p:nvSpPr>
          <p:cNvPr id="311" name="Google Shape;311;g5588bc394d_1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5588bc394d_1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5" name="Shape 315"/>
        <p:cNvGrpSpPr/>
        <p:nvPr/>
      </p:nvGrpSpPr>
      <p:grpSpPr>
        <a:xfrm>
          <a:off x="0" y="0"/>
          <a:ext cx="0" cy="0"/>
          <a:chOff x="0" y="0"/>
          <a:chExt cx="0" cy="0"/>
        </a:xfrm>
      </p:grpSpPr>
      <p:sp>
        <p:nvSpPr>
          <p:cNvPr id="316" name="Google Shape;316;g557ee6b75d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557ee6b75d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3" name="Shape 323"/>
        <p:cNvGrpSpPr/>
        <p:nvPr/>
      </p:nvGrpSpPr>
      <p:grpSpPr>
        <a:xfrm>
          <a:off x="0" y="0"/>
          <a:ext cx="0" cy="0"/>
          <a:chOff x="0" y="0"/>
          <a:chExt cx="0" cy="0"/>
        </a:xfrm>
      </p:grpSpPr>
      <p:sp>
        <p:nvSpPr>
          <p:cNvPr id="324" name="Google Shape;324;g5588bc394d_1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5588bc394d_1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 name="Shape 87"/>
        <p:cNvGrpSpPr/>
        <p:nvPr/>
      </p:nvGrpSpPr>
      <p:grpSpPr>
        <a:xfrm>
          <a:off x="0" y="0"/>
          <a:ext cx="0" cy="0"/>
          <a:chOff x="0" y="0"/>
          <a:chExt cx="0" cy="0"/>
        </a:xfrm>
      </p:grpSpPr>
      <p:sp>
        <p:nvSpPr>
          <p:cNvPr id="88" name="Google Shape;88;g55e4f70d50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55e4f70d50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1" name="Shape 331"/>
        <p:cNvGrpSpPr/>
        <p:nvPr/>
      </p:nvGrpSpPr>
      <p:grpSpPr>
        <a:xfrm>
          <a:off x="0" y="0"/>
          <a:ext cx="0" cy="0"/>
          <a:chOff x="0" y="0"/>
          <a:chExt cx="0" cy="0"/>
        </a:xfrm>
      </p:grpSpPr>
      <p:sp>
        <p:nvSpPr>
          <p:cNvPr id="332" name="Google Shape;332;g557ee6b75d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557ee6b75d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8" name="Shape 338"/>
        <p:cNvGrpSpPr/>
        <p:nvPr/>
      </p:nvGrpSpPr>
      <p:grpSpPr>
        <a:xfrm>
          <a:off x="0" y="0"/>
          <a:ext cx="0" cy="0"/>
          <a:chOff x="0" y="0"/>
          <a:chExt cx="0" cy="0"/>
        </a:xfrm>
      </p:grpSpPr>
      <p:sp>
        <p:nvSpPr>
          <p:cNvPr id="339" name="Google Shape;339;g557ee6b75d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557ee6b75d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5" name="Shape 345"/>
        <p:cNvGrpSpPr/>
        <p:nvPr/>
      </p:nvGrpSpPr>
      <p:grpSpPr>
        <a:xfrm>
          <a:off x="0" y="0"/>
          <a:ext cx="0" cy="0"/>
          <a:chOff x="0" y="0"/>
          <a:chExt cx="0" cy="0"/>
        </a:xfrm>
      </p:grpSpPr>
      <p:sp>
        <p:nvSpPr>
          <p:cNvPr id="346" name="Google Shape;346;g557ee6b75d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557ee6b75d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2" name="Shape 352"/>
        <p:cNvGrpSpPr/>
        <p:nvPr/>
      </p:nvGrpSpPr>
      <p:grpSpPr>
        <a:xfrm>
          <a:off x="0" y="0"/>
          <a:ext cx="0" cy="0"/>
          <a:chOff x="0" y="0"/>
          <a:chExt cx="0" cy="0"/>
        </a:xfrm>
      </p:grpSpPr>
      <p:sp>
        <p:nvSpPr>
          <p:cNvPr id="353" name="Google Shape;353;g557ee6b75d_0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557ee6b75d_0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Z(you) = (93-80)/8 = 1.625</a:t>
            </a:r>
            <a:endParaRPr/>
          </a:p>
          <a:p>
            <a:pPr indent="0" lvl="0" marL="0" rtl="0" algn="l">
              <a:spcBef>
                <a:spcPts val="0"/>
              </a:spcBef>
              <a:spcAft>
                <a:spcPts val="0"/>
              </a:spcAft>
              <a:buNone/>
            </a:pPr>
            <a:r>
              <a:rPr lang="en"/>
              <a:t>Z(friend)  = (61-80)/8 = -2.375</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9" name="Shape 359"/>
        <p:cNvGrpSpPr/>
        <p:nvPr/>
      </p:nvGrpSpPr>
      <p:grpSpPr>
        <a:xfrm>
          <a:off x="0" y="0"/>
          <a:ext cx="0" cy="0"/>
          <a:chOff x="0" y="0"/>
          <a:chExt cx="0" cy="0"/>
        </a:xfrm>
      </p:grpSpPr>
      <p:sp>
        <p:nvSpPr>
          <p:cNvPr id="360" name="Google Shape;360;g557ee6b75d_0_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557ee6b75d_0_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5" name="Shape 365"/>
        <p:cNvGrpSpPr/>
        <p:nvPr/>
      </p:nvGrpSpPr>
      <p:grpSpPr>
        <a:xfrm>
          <a:off x="0" y="0"/>
          <a:ext cx="0" cy="0"/>
          <a:chOff x="0" y="0"/>
          <a:chExt cx="0" cy="0"/>
        </a:xfrm>
      </p:grpSpPr>
      <p:sp>
        <p:nvSpPr>
          <p:cNvPr id="366" name="Google Shape;366;g5588bc394d_1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5588bc394d_1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3" name="Shape 373"/>
        <p:cNvGrpSpPr/>
        <p:nvPr/>
      </p:nvGrpSpPr>
      <p:grpSpPr>
        <a:xfrm>
          <a:off x="0" y="0"/>
          <a:ext cx="0" cy="0"/>
          <a:chOff x="0" y="0"/>
          <a:chExt cx="0" cy="0"/>
        </a:xfrm>
      </p:grpSpPr>
      <p:sp>
        <p:nvSpPr>
          <p:cNvPr id="374" name="Google Shape;374;g557ee6b75d_0_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557ee6b75d_0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9" name="Shape 379"/>
        <p:cNvGrpSpPr/>
        <p:nvPr/>
      </p:nvGrpSpPr>
      <p:grpSpPr>
        <a:xfrm>
          <a:off x="0" y="0"/>
          <a:ext cx="0" cy="0"/>
          <a:chOff x="0" y="0"/>
          <a:chExt cx="0" cy="0"/>
        </a:xfrm>
      </p:grpSpPr>
      <p:sp>
        <p:nvSpPr>
          <p:cNvPr id="380" name="Google Shape;380;g5588bc394d_1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5588bc394d_1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4" name="Shape 384"/>
        <p:cNvGrpSpPr/>
        <p:nvPr/>
      </p:nvGrpSpPr>
      <p:grpSpPr>
        <a:xfrm>
          <a:off x="0" y="0"/>
          <a:ext cx="0" cy="0"/>
          <a:chOff x="0" y="0"/>
          <a:chExt cx="0" cy="0"/>
        </a:xfrm>
      </p:grpSpPr>
      <p:sp>
        <p:nvSpPr>
          <p:cNvPr id="385" name="Google Shape;385;g557ee6b75d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6" name="Google Shape;386;g557ee6b75d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0" name="Shape 390"/>
        <p:cNvGrpSpPr/>
        <p:nvPr/>
      </p:nvGrpSpPr>
      <p:grpSpPr>
        <a:xfrm>
          <a:off x="0" y="0"/>
          <a:ext cx="0" cy="0"/>
          <a:chOff x="0" y="0"/>
          <a:chExt cx="0" cy="0"/>
        </a:xfrm>
      </p:grpSpPr>
      <p:sp>
        <p:nvSpPr>
          <p:cNvPr id="391" name="Google Shape;391;g557ee6b75d_0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2" name="Google Shape;392;g557ee6b75d_0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 name="Shape 93"/>
        <p:cNvGrpSpPr/>
        <p:nvPr/>
      </p:nvGrpSpPr>
      <p:grpSpPr>
        <a:xfrm>
          <a:off x="0" y="0"/>
          <a:ext cx="0" cy="0"/>
          <a:chOff x="0" y="0"/>
          <a:chExt cx="0" cy="0"/>
        </a:xfrm>
      </p:grpSpPr>
      <p:sp>
        <p:nvSpPr>
          <p:cNvPr id="94" name="Google Shape;94;g55e4f70d50_0_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55e4f70d50_0_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7" name="Shape 397"/>
        <p:cNvGrpSpPr/>
        <p:nvPr/>
      </p:nvGrpSpPr>
      <p:grpSpPr>
        <a:xfrm>
          <a:off x="0" y="0"/>
          <a:ext cx="0" cy="0"/>
          <a:chOff x="0" y="0"/>
          <a:chExt cx="0" cy="0"/>
        </a:xfrm>
      </p:grpSpPr>
      <p:sp>
        <p:nvSpPr>
          <p:cNvPr id="398" name="Google Shape;398;g557ee6b75d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9" name="Google Shape;399;g557ee6b75d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2" name="Shape 402"/>
        <p:cNvGrpSpPr/>
        <p:nvPr/>
      </p:nvGrpSpPr>
      <p:grpSpPr>
        <a:xfrm>
          <a:off x="0" y="0"/>
          <a:ext cx="0" cy="0"/>
          <a:chOff x="0" y="0"/>
          <a:chExt cx="0" cy="0"/>
        </a:xfrm>
      </p:grpSpPr>
      <p:sp>
        <p:nvSpPr>
          <p:cNvPr id="403" name="Google Shape;403;g55e4f70d50_0_2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4" name="Google Shape;404;g55e4f70d50_0_2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9" name="Shape 409"/>
        <p:cNvGrpSpPr/>
        <p:nvPr/>
      </p:nvGrpSpPr>
      <p:grpSpPr>
        <a:xfrm>
          <a:off x="0" y="0"/>
          <a:ext cx="0" cy="0"/>
          <a:chOff x="0" y="0"/>
          <a:chExt cx="0" cy="0"/>
        </a:xfrm>
      </p:grpSpPr>
      <p:sp>
        <p:nvSpPr>
          <p:cNvPr id="410" name="Google Shape;410;g55e4f70d50_0_7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55e4f70d50_0_7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Univariate vs. Univariate comparison vs. Bivariate</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5" name="Shape 415"/>
        <p:cNvGrpSpPr/>
        <p:nvPr/>
      </p:nvGrpSpPr>
      <p:grpSpPr>
        <a:xfrm>
          <a:off x="0" y="0"/>
          <a:ext cx="0" cy="0"/>
          <a:chOff x="0" y="0"/>
          <a:chExt cx="0" cy="0"/>
        </a:xfrm>
      </p:grpSpPr>
      <p:sp>
        <p:nvSpPr>
          <p:cNvPr id="416" name="Google Shape;416;g55e4f70d50_0_7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7" name="Google Shape;417;g55e4f70d50_0_7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5" name="Shape 425"/>
        <p:cNvGrpSpPr/>
        <p:nvPr/>
      </p:nvGrpSpPr>
      <p:grpSpPr>
        <a:xfrm>
          <a:off x="0" y="0"/>
          <a:ext cx="0" cy="0"/>
          <a:chOff x="0" y="0"/>
          <a:chExt cx="0" cy="0"/>
        </a:xfrm>
      </p:grpSpPr>
      <p:sp>
        <p:nvSpPr>
          <p:cNvPr id="426" name="Google Shape;426;g557ee6b75d_0_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7" name="Google Shape;427;g557ee6b75d_0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1" name="Shape 431"/>
        <p:cNvGrpSpPr/>
        <p:nvPr/>
      </p:nvGrpSpPr>
      <p:grpSpPr>
        <a:xfrm>
          <a:off x="0" y="0"/>
          <a:ext cx="0" cy="0"/>
          <a:chOff x="0" y="0"/>
          <a:chExt cx="0" cy="0"/>
        </a:xfrm>
      </p:grpSpPr>
      <p:sp>
        <p:nvSpPr>
          <p:cNvPr id="432" name="Google Shape;432;g557ee6b75d_0_2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3" name="Google Shape;433;g557ee6b75d_0_2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7" name="Shape 437"/>
        <p:cNvGrpSpPr/>
        <p:nvPr/>
      </p:nvGrpSpPr>
      <p:grpSpPr>
        <a:xfrm>
          <a:off x="0" y="0"/>
          <a:ext cx="0" cy="0"/>
          <a:chOff x="0" y="0"/>
          <a:chExt cx="0" cy="0"/>
        </a:xfrm>
      </p:grpSpPr>
      <p:sp>
        <p:nvSpPr>
          <p:cNvPr id="438" name="Google Shape;438;g55e4f70d50_0_7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9" name="Google Shape;439;g55e4f70d50_0_7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Often the first display used when making other displays by hand</a:t>
            </a:r>
            <a:endParaRPr/>
          </a:p>
          <a:p>
            <a:pPr indent="0" lvl="0" marL="0" rtl="0" algn="l">
              <a:spcBef>
                <a:spcPts val="0"/>
              </a:spcBef>
              <a:spcAft>
                <a:spcPts val="0"/>
              </a:spcAft>
              <a:buNone/>
            </a:pPr>
            <a:r>
              <a:rPr lang="en"/>
              <a:t>Without doing any other calculations, what kind of display could you make?</a:t>
            </a:r>
            <a:endParaRPr/>
          </a:p>
          <a:p>
            <a:pPr indent="0" lvl="0" marL="0" rtl="0" algn="l">
              <a:spcBef>
                <a:spcPts val="0"/>
              </a:spcBef>
              <a:spcAft>
                <a:spcPts val="0"/>
              </a:spcAft>
              <a:buNone/>
            </a:pPr>
            <a:r>
              <a:rPr lang="en"/>
              <a:t>Careful to remember that ordering of categories does not imply value!</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6" name="Shape 446"/>
        <p:cNvGrpSpPr/>
        <p:nvPr/>
      </p:nvGrpSpPr>
      <p:grpSpPr>
        <a:xfrm>
          <a:off x="0" y="0"/>
          <a:ext cx="0" cy="0"/>
          <a:chOff x="0" y="0"/>
          <a:chExt cx="0" cy="0"/>
        </a:xfrm>
      </p:grpSpPr>
      <p:sp>
        <p:nvSpPr>
          <p:cNvPr id="447" name="Google Shape;447;g55e4f70d50_0_7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8" name="Google Shape;448;g55e4f70d50_0_7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Important</a:t>
            </a:r>
            <a:r>
              <a:rPr lang="en"/>
              <a:t>: When neighboring values are connected, it indicates a relationship. When they are disconnected, it implies no relationship. That’s why on Bar Charts the bars do not touch, but on Histograms they do.</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6" name="Shape 456"/>
        <p:cNvGrpSpPr/>
        <p:nvPr/>
      </p:nvGrpSpPr>
      <p:grpSpPr>
        <a:xfrm>
          <a:off x="0" y="0"/>
          <a:ext cx="0" cy="0"/>
          <a:chOff x="0" y="0"/>
          <a:chExt cx="0" cy="0"/>
        </a:xfrm>
      </p:grpSpPr>
      <p:sp>
        <p:nvSpPr>
          <p:cNvPr id="457" name="Google Shape;457;g55e4f70d50_0_8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8" name="Google Shape;458;g55e4f70d50_0_8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2" name="Shape 462"/>
        <p:cNvGrpSpPr/>
        <p:nvPr/>
      </p:nvGrpSpPr>
      <p:grpSpPr>
        <a:xfrm>
          <a:off x="0" y="0"/>
          <a:ext cx="0" cy="0"/>
          <a:chOff x="0" y="0"/>
          <a:chExt cx="0" cy="0"/>
        </a:xfrm>
      </p:grpSpPr>
      <p:sp>
        <p:nvSpPr>
          <p:cNvPr id="463" name="Google Shape;463;g5588bc394d_1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4" name="Google Shape;464;g5588bc394d_1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 name="Shape 99"/>
        <p:cNvGrpSpPr/>
        <p:nvPr/>
      </p:nvGrpSpPr>
      <p:grpSpPr>
        <a:xfrm>
          <a:off x="0" y="0"/>
          <a:ext cx="0" cy="0"/>
          <a:chOff x="0" y="0"/>
          <a:chExt cx="0" cy="0"/>
        </a:xfrm>
      </p:grpSpPr>
      <p:sp>
        <p:nvSpPr>
          <p:cNvPr id="100" name="Google Shape;100;g55e4f70d50_0_7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55e4f70d50_0_7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8" name="Shape 468"/>
        <p:cNvGrpSpPr/>
        <p:nvPr/>
      </p:nvGrpSpPr>
      <p:grpSpPr>
        <a:xfrm>
          <a:off x="0" y="0"/>
          <a:ext cx="0" cy="0"/>
          <a:chOff x="0" y="0"/>
          <a:chExt cx="0" cy="0"/>
        </a:xfrm>
      </p:grpSpPr>
      <p:sp>
        <p:nvSpPr>
          <p:cNvPr id="469" name="Google Shape;469;g557ee6b75d_0_2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0" name="Google Shape;470;g557ee6b75d_0_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3" name="Shape 473"/>
        <p:cNvGrpSpPr/>
        <p:nvPr/>
      </p:nvGrpSpPr>
      <p:grpSpPr>
        <a:xfrm>
          <a:off x="0" y="0"/>
          <a:ext cx="0" cy="0"/>
          <a:chOff x="0" y="0"/>
          <a:chExt cx="0" cy="0"/>
        </a:xfrm>
      </p:grpSpPr>
      <p:sp>
        <p:nvSpPr>
          <p:cNvPr id="474" name="Google Shape;474;g557ee6b75d_0_2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5" name="Google Shape;475;g557ee6b75d_0_2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9" name="Shape 479"/>
        <p:cNvGrpSpPr/>
        <p:nvPr/>
      </p:nvGrpSpPr>
      <p:grpSpPr>
        <a:xfrm>
          <a:off x="0" y="0"/>
          <a:ext cx="0" cy="0"/>
          <a:chOff x="0" y="0"/>
          <a:chExt cx="0" cy="0"/>
        </a:xfrm>
      </p:grpSpPr>
      <p:sp>
        <p:nvSpPr>
          <p:cNvPr id="480" name="Google Shape;480;g557ee6b75d_0_2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1" name="Google Shape;481;g557ee6b75d_0_2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Independent variable is the variable that is changed or controlled in an experiment, denoted by </a:t>
            </a:r>
            <a:r>
              <a:rPr i="1" lang="en"/>
              <a:t>x</a:t>
            </a:r>
            <a:r>
              <a:rPr lang="en"/>
              <a:t>. Dependent variable is the variable that is being tested or measured, denoted by </a:t>
            </a:r>
            <a:r>
              <a:rPr i="1" lang="en"/>
              <a:t>y</a:t>
            </a:r>
            <a:r>
              <a:rPr lang="en"/>
              <a:t>.</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5" name="Shape 485"/>
        <p:cNvGrpSpPr/>
        <p:nvPr/>
      </p:nvGrpSpPr>
      <p:grpSpPr>
        <a:xfrm>
          <a:off x="0" y="0"/>
          <a:ext cx="0" cy="0"/>
          <a:chOff x="0" y="0"/>
          <a:chExt cx="0" cy="0"/>
        </a:xfrm>
      </p:grpSpPr>
      <p:sp>
        <p:nvSpPr>
          <p:cNvPr id="486" name="Google Shape;486;g5588bc394d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7" name="Google Shape;487;g5588bc394d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Independent variable is the variable that is changed or controlled in an experiment, denoted by </a:t>
            </a:r>
            <a:r>
              <a:rPr i="1" lang="en"/>
              <a:t>x</a:t>
            </a:r>
            <a:r>
              <a:rPr lang="en"/>
              <a:t>. Dependent variable is the variable that is being tested or measured, denoted by </a:t>
            </a:r>
            <a:r>
              <a:rPr i="1" lang="en"/>
              <a:t>y</a:t>
            </a:r>
            <a:r>
              <a:rPr lang="en"/>
              <a:t>.</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2" name="Shape 492"/>
        <p:cNvGrpSpPr/>
        <p:nvPr/>
      </p:nvGrpSpPr>
      <p:grpSpPr>
        <a:xfrm>
          <a:off x="0" y="0"/>
          <a:ext cx="0" cy="0"/>
          <a:chOff x="0" y="0"/>
          <a:chExt cx="0" cy="0"/>
        </a:xfrm>
      </p:grpSpPr>
      <p:sp>
        <p:nvSpPr>
          <p:cNvPr id="493" name="Google Shape;493;g557ee6b75d_0_2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4" name="Google Shape;494;g557ee6b75d_0_2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2" name="Shape 502"/>
        <p:cNvGrpSpPr/>
        <p:nvPr/>
      </p:nvGrpSpPr>
      <p:grpSpPr>
        <a:xfrm>
          <a:off x="0" y="0"/>
          <a:ext cx="0" cy="0"/>
          <a:chOff x="0" y="0"/>
          <a:chExt cx="0" cy="0"/>
        </a:xfrm>
      </p:grpSpPr>
      <p:sp>
        <p:nvSpPr>
          <p:cNvPr id="503" name="Google Shape;503;g557ee6b75d_0_2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4" name="Google Shape;504;g557ee6b75d_0_2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3" name="Shape 513"/>
        <p:cNvGrpSpPr/>
        <p:nvPr/>
      </p:nvGrpSpPr>
      <p:grpSpPr>
        <a:xfrm>
          <a:off x="0" y="0"/>
          <a:ext cx="0" cy="0"/>
          <a:chOff x="0" y="0"/>
          <a:chExt cx="0" cy="0"/>
        </a:xfrm>
      </p:grpSpPr>
      <p:sp>
        <p:nvSpPr>
          <p:cNvPr id="514" name="Google Shape;514;g5588bc394d_1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5" name="Google Shape;515;g5588bc394d_1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0" name="Shape 520"/>
        <p:cNvGrpSpPr/>
        <p:nvPr/>
      </p:nvGrpSpPr>
      <p:grpSpPr>
        <a:xfrm>
          <a:off x="0" y="0"/>
          <a:ext cx="0" cy="0"/>
          <a:chOff x="0" y="0"/>
          <a:chExt cx="0" cy="0"/>
        </a:xfrm>
      </p:grpSpPr>
      <p:sp>
        <p:nvSpPr>
          <p:cNvPr id="521" name="Google Shape;521;g5588bc394d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2" name="Google Shape;522;g5588bc394d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6" name="Shape 526"/>
        <p:cNvGrpSpPr/>
        <p:nvPr/>
      </p:nvGrpSpPr>
      <p:grpSpPr>
        <a:xfrm>
          <a:off x="0" y="0"/>
          <a:ext cx="0" cy="0"/>
          <a:chOff x="0" y="0"/>
          <a:chExt cx="0" cy="0"/>
        </a:xfrm>
      </p:grpSpPr>
      <p:sp>
        <p:nvSpPr>
          <p:cNvPr id="527" name="Google Shape;527;g5588bc394d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8" name="Google Shape;528;g5588bc394d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9" name="Shape 539"/>
        <p:cNvGrpSpPr/>
        <p:nvPr/>
      </p:nvGrpSpPr>
      <p:grpSpPr>
        <a:xfrm>
          <a:off x="0" y="0"/>
          <a:ext cx="0" cy="0"/>
          <a:chOff x="0" y="0"/>
          <a:chExt cx="0" cy="0"/>
        </a:xfrm>
      </p:grpSpPr>
      <p:sp>
        <p:nvSpPr>
          <p:cNvPr id="540" name="Google Shape;540;g5588bc394d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1" name="Google Shape;541;g5588bc394d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 name="Shape 105"/>
        <p:cNvGrpSpPr/>
        <p:nvPr/>
      </p:nvGrpSpPr>
      <p:grpSpPr>
        <a:xfrm>
          <a:off x="0" y="0"/>
          <a:ext cx="0" cy="0"/>
          <a:chOff x="0" y="0"/>
          <a:chExt cx="0" cy="0"/>
        </a:xfrm>
      </p:grpSpPr>
      <p:sp>
        <p:nvSpPr>
          <p:cNvPr id="106" name="Google Shape;106;g5ca260a048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5ca260a048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5" name="Shape 545"/>
        <p:cNvGrpSpPr/>
        <p:nvPr/>
      </p:nvGrpSpPr>
      <p:grpSpPr>
        <a:xfrm>
          <a:off x="0" y="0"/>
          <a:ext cx="0" cy="0"/>
          <a:chOff x="0" y="0"/>
          <a:chExt cx="0" cy="0"/>
        </a:xfrm>
      </p:grpSpPr>
      <p:sp>
        <p:nvSpPr>
          <p:cNvPr id="546" name="Google Shape;546;g5588bc394d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7" name="Google Shape;547;g5588bc394d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3" name="Shape 553"/>
        <p:cNvGrpSpPr/>
        <p:nvPr/>
      </p:nvGrpSpPr>
      <p:grpSpPr>
        <a:xfrm>
          <a:off x="0" y="0"/>
          <a:ext cx="0" cy="0"/>
          <a:chOff x="0" y="0"/>
          <a:chExt cx="0" cy="0"/>
        </a:xfrm>
      </p:grpSpPr>
      <p:sp>
        <p:nvSpPr>
          <p:cNvPr id="554" name="Google Shape;554;g5588bc394d_1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5" name="Google Shape;555;g5588bc394d_1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9" name="Shape 559"/>
        <p:cNvGrpSpPr/>
        <p:nvPr/>
      </p:nvGrpSpPr>
      <p:grpSpPr>
        <a:xfrm>
          <a:off x="0" y="0"/>
          <a:ext cx="0" cy="0"/>
          <a:chOff x="0" y="0"/>
          <a:chExt cx="0" cy="0"/>
        </a:xfrm>
      </p:grpSpPr>
      <p:sp>
        <p:nvSpPr>
          <p:cNvPr id="560" name="Google Shape;560;g5588bc394d_1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1" name="Google Shape;561;g5588bc394d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7" name="Shape 567"/>
        <p:cNvGrpSpPr/>
        <p:nvPr/>
      </p:nvGrpSpPr>
      <p:grpSpPr>
        <a:xfrm>
          <a:off x="0" y="0"/>
          <a:ext cx="0" cy="0"/>
          <a:chOff x="0" y="0"/>
          <a:chExt cx="0" cy="0"/>
        </a:xfrm>
      </p:grpSpPr>
      <p:sp>
        <p:nvSpPr>
          <p:cNvPr id="568" name="Google Shape;568;g5588bc394d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9" name="Google Shape;569;g5588bc394d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3" name="Shape 573"/>
        <p:cNvGrpSpPr/>
        <p:nvPr/>
      </p:nvGrpSpPr>
      <p:grpSpPr>
        <a:xfrm>
          <a:off x="0" y="0"/>
          <a:ext cx="0" cy="0"/>
          <a:chOff x="0" y="0"/>
          <a:chExt cx="0" cy="0"/>
        </a:xfrm>
      </p:grpSpPr>
      <p:sp>
        <p:nvSpPr>
          <p:cNvPr id="574" name="Google Shape;574;g5588bc394d_1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5" name="Google Shape;575;g5588bc394d_1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0" name="Shape 580"/>
        <p:cNvGrpSpPr/>
        <p:nvPr/>
      </p:nvGrpSpPr>
      <p:grpSpPr>
        <a:xfrm>
          <a:off x="0" y="0"/>
          <a:ext cx="0" cy="0"/>
          <a:chOff x="0" y="0"/>
          <a:chExt cx="0" cy="0"/>
        </a:xfrm>
      </p:grpSpPr>
      <p:sp>
        <p:nvSpPr>
          <p:cNvPr id="581" name="Google Shape;581;g557ee6b75d_0_2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2" name="Google Shape;582;g557ee6b75d_0_2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6" name="Shape 586"/>
        <p:cNvGrpSpPr/>
        <p:nvPr/>
      </p:nvGrpSpPr>
      <p:grpSpPr>
        <a:xfrm>
          <a:off x="0" y="0"/>
          <a:ext cx="0" cy="0"/>
          <a:chOff x="0" y="0"/>
          <a:chExt cx="0" cy="0"/>
        </a:xfrm>
      </p:grpSpPr>
      <p:sp>
        <p:nvSpPr>
          <p:cNvPr id="587" name="Google Shape;587;g5588bc394d_1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8" name="Google Shape;588;g5588bc394d_1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2" name="Shape 592"/>
        <p:cNvGrpSpPr/>
        <p:nvPr/>
      </p:nvGrpSpPr>
      <p:grpSpPr>
        <a:xfrm>
          <a:off x="0" y="0"/>
          <a:ext cx="0" cy="0"/>
          <a:chOff x="0" y="0"/>
          <a:chExt cx="0" cy="0"/>
        </a:xfrm>
      </p:grpSpPr>
      <p:sp>
        <p:nvSpPr>
          <p:cNvPr id="593" name="Google Shape;593;g5588bc394d_1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4" name="Google Shape;594;g5588bc394d_1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Examples: Convenience - standing in a mall and surveying people who walk by, going door to door and surveying the first 10 houses that end in 3. Voluntary - online poll, randomly selecting people to mail postcards to and requesting they return them.</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8" name="Shape 598"/>
        <p:cNvGrpSpPr/>
        <p:nvPr/>
      </p:nvGrpSpPr>
      <p:grpSpPr>
        <a:xfrm>
          <a:off x="0" y="0"/>
          <a:ext cx="0" cy="0"/>
          <a:chOff x="0" y="0"/>
          <a:chExt cx="0" cy="0"/>
        </a:xfrm>
      </p:grpSpPr>
      <p:sp>
        <p:nvSpPr>
          <p:cNvPr id="599" name="Google Shape;599;g5588bc394d_1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0" name="Google Shape;600;g5588bc394d_1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4" name="Shape 604"/>
        <p:cNvGrpSpPr/>
        <p:nvPr/>
      </p:nvGrpSpPr>
      <p:grpSpPr>
        <a:xfrm>
          <a:off x="0" y="0"/>
          <a:ext cx="0" cy="0"/>
          <a:chOff x="0" y="0"/>
          <a:chExt cx="0" cy="0"/>
        </a:xfrm>
      </p:grpSpPr>
      <p:sp>
        <p:nvSpPr>
          <p:cNvPr id="605" name="Google Shape;605;g5588bc394d_1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6" name="Google Shape;606;g5588bc394d_1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Sidenote: What does the density curve of a uniform distribution look like?</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 name="Shape 112"/>
        <p:cNvGrpSpPr/>
        <p:nvPr/>
      </p:nvGrpSpPr>
      <p:grpSpPr>
        <a:xfrm>
          <a:off x="0" y="0"/>
          <a:ext cx="0" cy="0"/>
          <a:chOff x="0" y="0"/>
          <a:chExt cx="0" cy="0"/>
        </a:xfrm>
      </p:grpSpPr>
      <p:sp>
        <p:nvSpPr>
          <p:cNvPr id="113" name="Google Shape;113;g5588bc394d_1_3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5588bc394d_1_3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0" name="Shape 610"/>
        <p:cNvGrpSpPr/>
        <p:nvPr/>
      </p:nvGrpSpPr>
      <p:grpSpPr>
        <a:xfrm>
          <a:off x="0" y="0"/>
          <a:ext cx="0" cy="0"/>
          <a:chOff x="0" y="0"/>
          <a:chExt cx="0" cy="0"/>
        </a:xfrm>
      </p:grpSpPr>
      <p:sp>
        <p:nvSpPr>
          <p:cNvPr id="611" name="Google Shape;611;g5588bc394d_1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2" name="Google Shape;612;g5588bc394d_1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Is it possible to select a random sample of numbers 1-100 and get numbers 1-10? 91-100? 10, 20, 30, ...100? It is possible to think you see a pattern in random occurrences?</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6" name="Shape 616"/>
        <p:cNvGrpSpPr/>
        <p:nvPr/>
      </p:nvGrpSpPr>
      <p:grpSpPr>
        <a:xfrm>
          <a:off x="0" y="0"/>
          <a:ext cx="0" cy="0"/>
          <a:chOff x="0" y="0"/>
          <a:chExt cx="0" cy="0"/>
        </a:xfrm>
      </p:grpSpPr>
      <p:sp>
        <p:nvSpPr>
          <p:cNvPr id="617" name="Google Shape;617;g5588bc394d_1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8" name="Google Shape;618;g5588bc394d_1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2" name="Shape 622"/>
        <p:cNvGrpSpPr/>
        <p:nvPr/>
      </p:nvGrpSpPr>
      <p:grpSpPr>
        <a:xfrm>
          <a:off x="0" y="0"/>
          <a:ext cx="0" cy="0"/>
          <a:chOff x="0" y="0"/>
          <a:chExt cx="0" cy="0"/>
        </a:xfrm>
      </p:grpSpPr>
      <p:sp>
        <p:nvSpPr>
          <p:cNvPr id="623" name="Google Shape;623;g5588bc394d_1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4" name="Google Shape;624;g5588bc394d_1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8" name="Shape 628"/>
        <p:cNvGrpSpPr/>
        <p:nvPr/>
      </p:nvGrpSpPr>
      <p:grpSpPr>
        <a:xfrm>
          <a:off x="0" y="0"/>
          <a:ext cx="0" cy="0"/>
          <a:chOff x="0" y="0"/>
          <a:chExt cx="0" cy="0"/>
        </a:xfrm>
      </p:grpSpPr>
      <p:sp>
        <p:nvSpPr>
          <p:cNvPr id="629" name="Google Shape;629;g5588bc394d_1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0" name="Google Shape;630;g5588bc394d_1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4" name="Shape 634"/>
        <p:cNvGrpSpPr/>
        <p:nvPr/>
      </p:nvGrpSpPr>
      <p:grpSpPr>
        <a:xfrm>
          <a:off x="0" y="0"/>
          <a:ext cx="0" cy="0"/>
          <a:chOff x="0" y="0"/>
          <a:chExt cx="0" cy="0"/>
        </a:xfrm>
      </p:grpSpPr>
      <p:sp>
        <p:nvSpPr>
          <p:cNvPr id="635" name="Google Shape;635;g557ee6b75d_0_2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6" name="Google Shape;636;g557ee6b75d_0_2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9" name="Shape 639"/>
        <p:cNvGrpSpPr/>
        <p:nvPr/>
      </p:nvGrpSpPr>
      <p:grpSpPr>
        <a:xfrm>
          <a:off x="0" y="0"/>
          <a:ext cx="0" cy="0"/>
          <a:chOff x="0" y="0"/>
          <a:chExt cx="0" cy="0"/>
        </a:xfrm>
      </p:grpSpPr>
      <p:sp>
        <p:nvSpPr>
          <p:cNvPr id="640" name="Google Shape;640;g557ee6b75d_0_2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1" name="Google Shape;641;g557ee6b75d_0_2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5" name="Shape 645"/>
        <p:cNvGrpSpPr/>
        <p:nvPr/>
      </p:nvGrpSpPr>
      <p:grpSpPr>
        <a:xfrm>
          <a:off x="0" y="0"/>
          <a:ext cx="0" cy="0"/>
          <a:chOff x="0" y="0"/>
          <a:chExt cx="0" cy="0"/>
        </a:xfrm>
      </p:grpSpPr>
      <p:sp>
        <p:nvSpPr>
          <p:cNvPr id="646" name="Google Shape;646;g5588bc394d_1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7" name="Google Shape;647;g5588bc394d_1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1" name="Shape 651"/>
        <p:cNvGrpSpPr/>
        <p:nvPr/>
      </p:nvGrpSpPr>
      <p:grpSpPr>
        <a:xfrm>
          <a:off x="0" y="0"/>
          <a:ext cx="0" cy="0"/>
          <a:chOff x="0" y="0"/>
          <a:chExt cx="0" cy="0"/>
        </a:xfrm>
      </p:grpSpPr>
      <p:sp>
        <p:nvSpPr>
          <p:cNvPr id="652" name="Google Shape;652;g5588bc394d_1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3" name="Google Shape;653;g5588bc394d_1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7" name="Shape 657"/>
        <p:cNvGrpSpPr/>
        <p:nvPr/>
      </p:nvGrpSpPr>
      <p:grpSpPr>
        <a:xfrm>
          <a:off x="0" y="0"/>
          <a:ext cx="0" cy="0"/>
          <a:chOff x="0" y="0"/>
          <a:chExt cx="0" cy="0"/>
        </a:xfrm>
      </p:grpSpPr>
      <p:sp>
        <p:nvSpPr>
          <p:cNvPr id="658" name="Google Shape;658;g557ee6b75d_0_2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9" name="Google Shape;659;g557ee6b75d_0_2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3" name="Shape 663"/>
        <p:cNvGrpSpPr/>
        <p:nvPr/>
      </p:nvGrpSpPr>
      <p:grpSpPr>
        <a:xfrm>
          <a:off x="0" y="0"/>
          <a:ext cx="0" cy="0"/>
          <a:chOff x="0" y="0"/>
          <a:chExt cx="0" cy="0"/>
        </a:xfrm>
      </p:grpSpPr>
      <p:sp>
        <p:nvSpPr>
          <p:cNvPr id="664" name="Google Shape;664;g5588bc394d_1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5" name="Google Shape;665;g5588bc394d_1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 name="Shape 119"/>
        <p:cNvGrpSpPr/>
        <p:nvPr/>
      </p:nvGrpSpPr>
      <p:grpSpPr>
        <a:xfrm>
          <a:off x="0" y="0"/>
          <a:ext cx="0" cy="0"/>
          <a:chOff x="0" y="0"/>
          <a:chExt cx="0" cy="0"/>
        </a:xfrm>
      </p:grpSpPr>
      <p:sp>
        <p:nvSpPr>
          <p:cNvPr id="120" name="Google Shape;120;g5588bc394d_1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5588bc394d_1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Differences between short term, medium term, and long term memory and methods for enhancing storage in long term memory (repetition).</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9" name="Shape 669"/>
        <p:cNvGrpSpPr/>
        <p:nvPr/>
      </p:nvGrpSpPr>
      <p:grpSpPr>
        <a:xfrm>
          <a:off x="0" y="0"/>
          <a:ext cx="0" cy="0"/>
          <a:chOff x="0" y="0"/>
          <a:chExt cx="0" cy="0"/>
        </a:xfrm>
      </p:grpSpPr>
      <p:sp>
        <p:nvSpPr>
          <p:cNvPr id="670" name="Google Shape;670;g5588bc394d_1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1" name="Google Shape;671;g5588bc394d_1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6" name="Shape 676"/>
        <p:cNvGrpSpPr/>
        <p:nvPr/>
      </p:nvGrpSpPr>
      <p:grpSpPr>
        <a:xfrm>
          <a:off x="0" y="0"/>
          <a:ext cx="0" cy="0"/>
          <a:chOff x="0" y="0"/>
          <a:chExt cx="0" cy="0"/>
        </a:xfrm>
      </p:grpSpPr>
      <p:sp>
        <p:nvSpPr>
          <p:cNvPr id="677" name="Google Shape;677;g557ee6b75d_0_2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8" name="Google Shape;678;g557ee6b75d_0_2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3" name="Shape 683"/>
        <p:cNvGrpSpPr/>
        <p:nvPr/>
      </p:nvGrpSpPr>
      <p:grpSpPr>
        <a:xfrm>
          <a:off x="0" y="0"/>
          <a:ext cx="0" cy="0"/>
          <a:chOff x="0" y="0"/>
          <a:chExt cx="0" cy="0"/>
        </a:xfrm>
      </p:grpSpPr>
      <p:sp>
        <p:nvSpPr>
          <p:cNvPr id="684" name="Google Shape;684;g5588bc394d_1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5" name="Google Shape;685;g5588bc394d_1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0" name="Shape 690"/>
        <p:cNvGrpSpPr/>
        <p:nvPr/>
      </p:nvGrpSpPr>
      <p:grpSpPr>
        <a:xfrm>
          <a:off x="0" y="0"/>
          <a:ext cx="0" cy="0"/>
          <a:chOff x="0" y="0"/>
          <a:chExt cx="0" cy="0"/>
        </a:xfrm>
      </p:grpSpPr>
      <p:sp>
        <p:nvSpPr>
          <p:cNvPr id="691" name="Google Shape;691;g5588bc394d_1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2" name="Google Shape;692;g5588bc394d_1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7" name="Shape 697"/>
        <p:cNvGrpSpPr/>
        <p:nvPr/>
      </p:nvGrpSpPr>
      <p:grpSpPr>
        <a:xfrm>
          <a:off x="0" y="0"/>
          <a:ext cx="0" cy="0"/>
          <a:chOff x="0" y="0"/>
          <a:chExt cx="0" cy="0"/>
        </a:xfrm>
      </p:grpSpPr>
      <p:sp>
        <p:nvSpPr>
          <p:cNvPr id="698" name="Google Shape;698;g5588bc394d_1_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9" name="Google Shape;699;g5588bc394d_1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card draws are not independent. Every time you take a card out of the deck, you can no longer draw that card the next time. There’s no way to draw 5 Aces!</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3" name="Shape 703"/>
        <p:cNvGrpSpPr/>
        <p:nvPr/>
      </p:nvGrpSpPr>
      <p:grpSpPr>
        <a:xfrm>
          <a:off x="0" y="0"/>
          <a:ext cx="0" cy="0"/>
          <a:chOff x="0" y="0"/>
          <a:chExt cx="0" cy="0"/>
        </a:xfrm>
      </p:grpSpPr>
      <p:sp>
        <p:nvSpPr>
          <p:cNvPr id="704" name="Google Shape;704;g5588bc394d_1_2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5" name="Google Shape;705;g5588bc394d_1_2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1" name="Shape 711"/>
        <p:cNvGrpSpPr/>
        <p:nvPr/>
      </p:nvGrpSpPr>
      <p:grpSpPr>
        <a:xfrm>
          <a:off x="0" y="0"/>
          <a:ext cx="0" cy="0"/>
          <a:chOff x="0" y="0"/>
          <a:chExt cx="0" cy="0"/>
        </a:xfrm>
      </p:grpSpPr>
      <p:sp>
        <p:nvSpPr>
          <p:cNvPr id="712" name="Google Shape;712;g5588bc394d_1_2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3" name="Google Shape;713;g5588bc394d_1_2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9" name="Shape 719"/>
        <p:cNvGrpSpPr/>
        <p:nvPr/>
      </p:nvGrpSpPr>
      <p:grpSpPr>
        <a:xfrm>
          <a:off x="0" y="0"/>
          <a:ext cx="0" cy="0"/>
          <a:chOff x="0" y="0"/>
          <a:chExt cx="0" cy="0"/>
        </a:xfrm>
      </p:grpSpPr>
      <p:sp>
        <p:nvSpPr>
          <p:cNvPr id="720" name="Google Shape;720;g5588bc394d_1_2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1" name="Google Shape;721;g5588bc394d_1_2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6" name="Shape 726"/>
        <p:cNvGrpSpPr/>
        <p:nvPr/>
      </p:nvGrpSpPr>
      <p:grpSpPr>
        <a:xfrm>
          <a:off x="0" y="0"/>
          <a:ext cx="0" cy="0"/>
          <a:chOff x="0" y="0"/>
          <a:chExt cx="0" cy="0"/>
        </a:xfrm>
      </p:grpSpPr>
      <p:sp>
        <p:nvSpPr>
          <p:cNvPr id="727" name="Google Shape;727;g5588bc394d_1_2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8" name="Google Shape;728;g5588bc394d_1_2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4" name="Shape 734"/>
        <p:cNvGrpSpPr/>
        <p:nvPr/>
      </p:nvGrpSpPr>
      <p:grpSpPr>
        <a:xfrm>
          <a:off x="0" y="0"/>
          <a:ext cx="0" cy="0"/>
          <a:chOff x="0" y="0"/>
          <a:chExt cx="0" cy="0"/>
        </a:xfrm>
      </p:grpSpPr>
      <p:sp>
        <p:nvSpPr>
          <p:cNvPr id="735" name="Google Shape;735;g5588bc394d_1_2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6" name="Google Shape;736;g5588bc394d_1_2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cxnSp>
        <p:nvCxnSpPr>
          <p:cNvPr id="10" name="Google Shape;10;p2"/>
          <p:cNvCxnSpPr/>
          <p:nvPr/>
        </p:nvCxnSpPr>
        <p:spPr>
          <a:xfrm>
            <a:off x="7007735" y="3176888"/>
            <a:ext cx="562200" cy="0"/>
          </a:xfrm>
          <a:prstGeom prst="straightConnector1">
            <a:avLst/>
          </a:prstGeom>
          <a:noFill/>
          <a:ln cap="flat" cmpd="sng" w="76200">
            <a:solidFill>
              <a:schemeClr val="lt2"/>
            </a:solidFill>
            <a:prstDash val="solid"/>
            <a:round/>
            <a:headEnd len="sm" w="sm" type="none"/>
            <a:tailEnd len="sm" w="sm" type="none"/>
          </a:ln>
        </p:spPr>
      </p:cxnSp>
      <p:cxnSp>
        <p:nvCxnSpPr>
          <p:cNvPr id="11" name="Google Shape;11;p2"/>
          <p:cNvCxnSpPr/>
          <p:nvPr/>
        </p:nvCxnSpPr>
        <p:spPr>
          <a:xfrm>
            <a:off x="1575035" y="3158252"/>
            <a:ext cx="562200" cy="0"/>
          </a:xfrm>
          <a:prstGeom prst="straightConnector1">
            <a:avLst/>
          </a:prstGeom>
          <a:noFill/>
          <a:ln cap="flat" cmpd="sng" w="76200">
            <a:solidFill>
              <a:schemeClr val="lt2"/>
            </a:solidFill>
            <a:prstDash val="solid"/>
            <a:round/>
            <a:headEnd len="sm" w="sm" type="none"/>
            <a:tailEnd len="sm" w="sm" type="none"/>
          </a:ln>
        </p:spPr>
      </p:cxnSp>
      <p:grpSp>
        <p:nvGrpSpPr>
          <p:cNvPr id="12" name="Google Shape;12;p2"/>
          <p:cNvGrpSpPr/>
          <p:nvPr/>
        </p:nvGrpSpPr>
        <p:grpSpPr>
          <a:xfrm>
            <a:off x="1004144" y="1022025"/>
            <a:ext cx="7136668" cy="152400"/>
            <a:chOff x="1346429" y="1011300"/>
            <a:chExt cx="6452100" cy="152400"/>
          </a:xfrm>
        </p:grpSpPr>
        <p:cxnSp>
          <p:nvCxnSpPr>
            <p:cNvPr id="13" name="Google Shape;13;p2"/>
            <p:cNvCxnSpPr/>
            <p:nvPr/>
          </p:nvCxnSpPr>
          <p:spPr>
            <a:xfrm rot="10800000">
              <a:off x="1346429" y="1011300"/>
              <a:ext cx="6452100" cy="0"/>
            </a:xfrm>
            <a:prstGeom prst="straightConnector1">
              <a:avLst/>
            </a:prstGeom>
            <a:noFill/>
            <a:ln cap="flat" cmpd="sng" w="76200">
              <a:solidFill>
                <a:schemeClr val="accent3"/>
              </a:solidFill>
              <a:prstDash val="solid"/>
              <a:round/>
              <a:headEnd len="sm" w="sm" type="none"/>
              <a:tailEnd len="sm" w="sm" type="none"/>
            </a:ln>
          </p:spPr>
        </p:cxnSp>
        <p:cxnSp>
          <p:nvCxnSpPr>
            <p:cNvPr id="14" name="Google Shape;14;p2"/>
            <p:cNvCxnSpPr/>
            <p:nvPr/>
          </p:nvCxnSpPr>
          <p:spPr>
            <a:xfrm rot="10800000">
              <a:off x="1346429" y="1163700"/>
              <a:ext cx="6452100" cy="0"/>
            </a:xfrm>
            <a:prstGeom prst="straightConnector1">
              <a:avLst/>
            </a:prstGeom>
            <a:noFill/>
            <a:ln cap="flat" cmpd="sng" w="9525">
              <a:solidFill>
                <a:schemeClr val="accent3"/>
              </a:solidFill>
              <a:prstDash val="solid"/>
              <a:round/>
              <a:headEnd len="sm" w="sm" type="none"/>
              <a:tailEnd len="sm" w="sm" type="none"/>
            </a:ln>
          </p:spPr>
        </p:cxnSp>
      </p:grpSp>
      <p:grpSp>
        <p:nvGrpSpPr>
          <p:cNvPr id="15" name="Google Shape;15;p2"/>
          <p:cNvGrpSpPr/>
          <p:nvPr/>
        </p:nvGrpSpPr>
        <p:grpSpPr>
          <a:xfrm>
            <a:off x="1004151" y="3969100"/>
            <a:ext cx="7136668" cy="152400"/>
            <a:chOff x="1346435" y="3969088"/>
            <a:chExt cx="6452100" cy="152400"/>
          </a:xfrm>
        </p:grpSpPr>
        <p:cxnSp>
          <p:nvCxnSpPr>
            <p:cNvPr id="16" name="Google Shape;16;p2"/>
            <p:cNvCxnSpPr/>
            <p:nvPr/>
          </p:nvCxnSpPr>
          <p:spPr>
            <a:xfrm>
              <a:off x="1346435" y="4121488"/>
              <a:ext cx="6452100" cy="0"/>
            </a:xfrm>
            <a:prstGeom prst="straightConnector1">
              <a:avLst/>
            </a:prstGeom>
            <a:noFill/>
            <a:ln cap="flat" cmpd="sng" w="76200">
              <a:solidFill>
                <a:schemeClr val="accent3"/>
              </a:solidFill>
              <a:prstDash val="solid"/>
              <a:round/>
              <a:headEnd len="sm" w="sm" type="none"/>
              <a:tailEnd len="sm" w="sm" type="none"/>
            </a:ln>
          </p:spPr>
        </p:cxnSp>
        <p:cxnSp>
          <p:nvCxnSpPr>
            <p:cNvPr id="17" name="Google Shape;17;p2"/>
            <p:cNvCxnSpPr/>
            <p:nvPr/>
          </p:nvCxnSpPr>
          <p:spPr>
            <a:xfrm>
              <a:off x="1346435" y="3969088"/>
              <a:ext cx="6452100" cy="0"/>
            </a:xfrm>
            <a:prstGeom prst="straightConnector1">
              <a:avLst/>
            </a:prstGeom>
            <a:noFill/>
            <a:ln cap="flat" cmpd="sng" w="9525">
              <a:solidFill>
                <a:schemeClr val="accent3"/>
              </a:solidFill>
              <a:prstDash val="solid"/>
              <a:round/>
              <a:headEnd len="sm" w="sm" type="none"/>
              <a:tailEnd len="sm" w="sm" type="none"/>
            </a:ln>
          </p:spPr>
        </p:cxnSp>
      </p:grpSp>
      <p:sp>
        <p:nvSpPr>
          <p:cNvPr id="18" name="Google Shape;18;p2"/>
          <p:cNvSpPr txBox="1"/>
          <p:nvPr>
            <p:ph type="ctrTitle"/>
          </p:nvPr>
        </p:nvSpPr>
        <p:spPr>
          <a:xfrm>
            <a:off x="1004150" y="1751764"/>
            <a:ext cx="7136700" cy="1022400"/>
          </a:xfrm>
          <a:prstGeom prst="rect">
            <a:avLst/>
          </a:prstGeom>
        </p:spPr>
        <p:txBody>
          <a:bodyPr anchorCtr="0" anchor="b" bIns="91425" lIns="91425" spcFirstLastPara="1" rIns="91425" wrap="square" tIns="91425">
            <a:noAutofit/>
          </a:bodyPr>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p:txBody>
      </p:sp>
      <p:sp>
        <p:nvSpPr>
          <p:cNvPr id="19" name="Google Shape;19;p2"/>
          <p:cNvSpPr txBox="1"/>
          <p:nvPr>
            <p:ph idx="1" type="subTitle"/>
          </p:nvPr>
        </p:nvSpPr>
        <p:spPr>
          <a:xfrm>
            <a:off x="2137225" y="2850039"/>
            <a:ext cx="48705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20" name="Google Shape;20;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55" name="Shape 55"/>
        <p:cNvGrpSpPr/>
        <p:nvPr/>
      </p:nvGrpSpPr>
      <p:grpSpPr>
        <a:xfrm>
          <a:off x="0" y="0"/>
          <a:ext cx="0" cy="0"/>
          <a:chOff x="0" y="0"/>
          <a:chExt cx="0" cy="0"/>
        </a:xfrm>
      </p:grpSpPr>
      <p:sp>
        <p:nvSpPr>
          <p:cNvPr id="56" name="Google Shape;56;p11"/>
          <p:cNvSpPr/>
          <p:nvPr/>
        </p:nvSpPr>
        <p:spPr>
          <a:xfrm>
            <a:off x="-75"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11"/>
          <p:cNvSpPr txBox="1"/>
          <p:nvPr>
            <p:ph hasCustomPrompt="1" type="title"/>
          </p:nvPr>
        </p:nvSpPr>
        <p:spPr>
          <a:xfrm>
            <a:off x="311700" y="1304850"/>
            <a:ext cx="8520600" cy="15384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accent3"/>
              </a:buClr>
              <a:buSzPts val="13000"/>
              <a:buNone/>
              <a:defRPr sz="13000">
                <a:solidFill>
                  <a:schemeClr val="accent3"/>
                </a:solidFill>
              </a:defRPr>
            </a:lvl1pPr>
            <a:lvl2pPr lvl="1" algn="ctr">
              <a:spcBef>
                <a:spcPts val="0"/>
              </a:spcBef>
              <a:spcAft>
                <a:spcPts val="0"/>
              </a:spcAft>
              <a:buClr>
                <a:schemeClr val="accent3"/>
              </a:buClr>
              <a:buSzPts val="13000"/>
              <a:buNone/>
              <a:defRPr sz="13000">
                <a:solidFill>
                  <a:schemeClr val="accent3"/>
                </a:solidFill>
              </a:defRPr>
            </a:lvl2pPr>
            <a:lvl3pPr lvl="2" algn="ctr">
              <a:spcBef>
                <a:spcPts val="0"/>
              </a:spcBef>
              <a:spcAft>
                <a:spcPts val="0"/>
              </a:spcAft>
              <a:buClr>
                <a:schemeClr val="accent3"/>
              </a:buClr>
              <a:buSzPts val="13000"/>
              <a:buNone/>
              <a:defRPr sz="13000">
                <a:solidFill>
                  <a:schemeClr val="accent3"/>
                </a:solidFill>
              </a:defRPr>
            </a:lvl3pPr>
            <a:lvl4pPr lvl="3" algn="ctr">
              <a:spcBef>
                <a:spcPts val="0"/>
              </a:spcBef>
              <a:spcAft>
                <a:spcPts val="0"/>
              </a:spcAft>
              <a:buClr>
                <a:schemeClr val="accent3"/>
              </a:buClr>
              <a:buSzPts val="13000"/>
              <a:buNone/>
              <a:defRPr sz="13000">
                <a:solidFill>
                  <a:schemeClr val="accent3"/>
                </a:solidFill>
              </a:defRPr>
            </a:lvl4pPr>
            <a:lvl5pPr lvl="4" algn="ctr">
              <a:spcBef>
                <a:spcPts val="0"/>
              </a:spcBef>
              <a:spcAft>
                <a:spcPts val="0"/>
              </a:spcAft>
              <a:buClr>
                <a:schemeClr val="accent3"/>
              </a:buClr>
              <a:buSzPts val="13000"/>
              <a:buNone/>
              <a:defRPr sz="13000">
                <a:solidFill>
                  <a:schemeClr val="accent3"/>
                </a:solidFill>
              </a:defRPr>
            </a:lvl5pPr>
            <a:lvl6pPr lvl="5" algn="ctr">
              <a:spcBef>
                <a:spcPts val="0"/>
              </a:spcBef>
              <a:spcAft>
                <a:spcPts val="0"/>
              </a:spcAft>
              <a:buClr>
                <a:schemeClr val="accent3"/>
              </a:buClr>
              <a:buSzPts val="13000"/>
              <a:buNone/>
              <a:defRPr sz="13000">
                <a:solidFill>
                  <a:schemeClr val="accent3"/>
                </a:solidFill>
              </a:defRPr>
            </a:lvl6pPr>
            <a:lvl7pPr lvl="6" algn="ctr">
              <a:spcBef>
                <a:spcPts val="0"/>
              </a:spcBef>
              <a:spcAft>
                <a:spcPts val="0"/>
              </a:spcAft>
              <a:buClr>
                <a:schemeClr val="accent3"/>
              </a:buClr>
              <a:buSzPts val="13000"/>
              <a:buNone/>
              <a:defRPr sz="13000">
                <a:solidFill>
                  <a:schemeClr val="accent3"/>
                </a:solidFill>
              </a:defRPr>
            </a:lvl7pPr>
            <a:lvl8pPr lvl="7" algn="ctr">
              <a:spcBef>
                <a:spcPts val="0"/>
              </a:spcBef>
              <a:spcAft>
                <a:spcPts val="0"/>
              </a:spcAft>
              <a:buClr>
                <a:schemeClr val="accent3"/>
              </a:buClr>
              <a:buSzPts val="13000"/>
              <a:buNone/>
              <a:defRPr sz="13000">
                <a:solidFill>
                  <a:schemeClr val="accent3"/>
                </a:solidFill>
              </a:defRPr>
            </a:lvl8pPr>
            <a:lvl9pPr lvl="8" algn="ctr">
              <a:spcBef>
                <a:spcPts val="0"/>
              </a:spcBef>
              <a:spcAft>
                <a:spcPts val="0"/>
              </a:spcAft>
              <a:buClr>
                <a:schemeClr val="accent3"/>
              </a:buClr>
              <a:buSzPts val="13000"/>
              <a:buNone/>
              <a:defRPr sz="13000">
                <a:solidFill>
                  <a:schemeClr val="accent3"/>
                </a:solidFill>
              </a:defRPr>
            </a:lvl9pPr>
          </a:lstStyle>
          <a:p>
            <a:r>
              <a:t>xx%</a:t>
            </a:r>
          </a:p>
        </p:txBody>
      </p:sp>
      <p:sp>
        <p:nvSpPr>
          <p:cNvPr id="58" name="Google Shape;58;p11"/>
          <p:cNvSpPr txBox="1"/>
          <p:nvPr>
            <p:ph idx="1" type="body"/>
          </p:nvPr>
        </p:nvSpPr>
        <p:spPr>
          <a:xfrm>
            <a:off x="311700" y="2995650"/>
            <a:ext cx="8520600" cy="10716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9" name="Google Shape;59;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60" name="Shape 60"/>
        <p:cNvGrpSpPr/>
        <p:nvPr/>
      </p:nvGrpSpPr>
      <p:grpSpPr>
        <a:xfrm>
          <a:off x="0" y="0"/>
          <a:ext cx="0" cy="0"/>
          <a:chOff x="0" y="0"/>
          <a:chExt cx="0" cy="0"/>
        </a:xfrm>
      </p:grpSpPr>
      <p:sp>
        <p:nvSpPr>
          <p:cNvPr id="61" name="Google Shape;61;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21" name="Shape 21"/>
        <p:cNvGrpSpPr/>
        <p:nvPr/>
      </p:nvGrpSpPr>
      <p:grpSpPr>
        <a:xfrm>
          <a:off x="0" y="0"/>
          <a:ext cx="0" cy="0"/>
          <a:chOff x="0" y="0"/>
          <a:chExt cx="0" cy="0"/>
        </a:xfrm>
      </p:grpSpPr>
      <p:sp>
        <p:nvSpPr>
          <p:cNvPr id="22" name="Google Shape;22;p3"/>
          <p:cNvSpPr/>
          <p:nvPr/>
        </p:nvSpPr>
        <p:spPr>
          <a:xfrm>
            <a:off x="-50" y="2571900"/>
            <a:ext cx="9144000" cy="2571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txBox="1"/>
          <p:nvPr>
            <p:ph type="title"/>
          </p:nvPr>
        </p:nvSpPr>
        <p:spPr>
          <a:xfrm>
            <a:off x="311700" y="814800"/>
            <a:ext cx="8571300" cy="9420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a:lvl1pPr>
            <a:lvl2pPr lvl="1" algn="ctr">
              <a:spcBef>
                <a:spcPts val="0"/>
              </a:spcBef>
              <a:spcAft>
                <a:spcPts val="0"/>
              </a:spcAft>
              <a:buSzPts val="3600"/>
              <a:buNone/>
              <a:defRPr/>
            </a:lvl2pPr>
            <a:lvl3pPr lvl="2" algn="ctr">
              <a:spcBef>
                <a:spcPts val="0"/>
              </a:spcBef>
              <a:spcAft>
                <a:spcPts val="0"/>
              </a:spcAft>
              <a:buSzPts val="3600"/>
              <a:buNone/>
              <a:defRPr/>
            </a:lvl3pPr>
            <a:lvl4pPr lvl="3" algn="ctr">
              <a:spcBef>
                <a:spcPts val="0"/>
              </a:spcBef>
              <a:spcAft>
                <a:spcPts val="0"/>
              </a:spcAft>
              <a:buSzPts val="3600"/>
              <a:buNone/>
              <a:defRPr/>
            </a:lvl4pPr>
            <a:lvl5pPr lvl="4" algn="ctr">
              <a:spcBef>
                <a:spcPts val="0"/>
              </a:spcBef>
              <a:spcAft>
                <a:spcPts val="0"/>
              </a:spcAft>
              <a:buSzPts val="3600"/>
              <a:buNone/>
              <a:defRPr/>
            </a:lvl5pPr>
            <a:lvl6pPr lvl="5" algn="ctr">
              <a:spcBef>
                <a:spcPts val="0"/>
              </a:spcBef>
              <a:spcAft>
                <a:spcPts val="0"/>
              </a:spcAft>
              <a:buSzPts val="3600"/>
              <a:buNone/>
              <a:defRPr/>
            </a:lvl6pPr>
            <a:lvl7pPr lvl="6" algn="ctr">
              <a:spcBef>
                <a:spcPts val="0"/>
              </a:spcBef>
              <a:spcAft>
                <a:spcPts val="0"/>
              </a:spcAft>
              <a:buSzPts val="3600"/>
              <a:buNone/>
              <a:defRPr/>
            </a:lvl7pPr>
            <a:lvl8pPr lvl="7" algn="ctr">
              <a:spcBef>
                <a:spcPts val="0"/>
              </a:spcBef>
              <a:spcAft>
                <a:spcPts val="0"/>
              </a:spcAft>
              <a:buSzPts val="3600"/>
              <a:buNone/>
              <a:defRPr/>
            </a:lvl8pPr>
            <a:lvl9pPr lvl="8" algn="ctr">
              <a:spcBef>
                <a:spcPts val="0"/>
              </a:spcBef>
              <a:spcAft>
                <a:spcPts val="0"/>
              </a:spcAft>
              <a:buSzPts val="3600"/>
              <a:buNone/>
              <a:defRPr/>
            </a:lvl9pPr>
          </a:lstStyle>
          <a:p/>
        </p:txBody>
      </p:sp>
      <p:sp>
        <p:nvSpPr>
          <p:cNvPr id="24" name="Google Shape;24;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5" name="Shape 25"/>
        <p:cNvGrpSpPr/>
        <p:nvPr/>
      </p:nvGrpSpPr>
      <p:grpSpPr>
        <a:xfrm>
          <a:off x="0" y="0"/>
          <a:ext cx="0" cy="0"/>
          <a:chOff x="0" y="0"/>
          <a:chExt cx="0" cy="0"/>
        </a:xfrm>
      </p:grpSpPr>
      <p:sp>
        <p:nvSpPr>
          <p:cNvPr id="26" name="Google Shape;26;p4"/>
          <p:cNvSpPr/>
          <p:nvPr/>
        </p:nvSpPr>
        <p:spPr>
          <a:xfrm>
            <a:off x="-75" y="5045700"/>
            <a:ext cx="9144000" cy="97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28" name="Google Shape;28;p4"/>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9" name="Google Shape;2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30" name="Shape 30"/>
        <p:cNvGrpSpPr/>
        <p:nvPr/>
      </p:nvGrpSpPr>
      <p:grpSpPr>
        <a:xfrm>
          <a:off x="0" y="0"/>
          <a:ext cx="0" cy="0"/>
          <a:chOff x="0" y="0"/>
          <a:chExt cx="0" cy="0"/>
        </a:xfrm>
      </p:grpSpPr>
      <p:sp>
        <p:nvSpPr>
          <p:cNvPr id="31" name="Google Shape;31;p5"/>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32" name="Google Shape;32;p5"/>
          <p:cNvSpPr txBox="1"/>
          <p:nvPr>
            <p:ph idx="1" type="body"/>
          </p:nvPr>
        </p:nvSpPr>
        <p:spPr>
          <a:xfrm>
            <a:off x="311700" y="1266175"/>
            <a:ext cx="3999900" cy="33027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3" name="Google Shape;33;p5"/>
          <p:cNvSpPr txBox="1"/>
          <p:nvPr>
            <p:ph idx="2" type="body"/>
          </p:nvPr>
        </p:nvSpPr>
        <p:spPr>
          <a:xfrm>
            <a:off x="4832400" y="1266175"/>
            <a:ext cx="3999900" cy="33027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4" name="Google Shape;3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35" name="Shape 35"/>
        <p:cNvGrpSpPr/>
        <p:nvPr/>
      </p:nvGrpSpPr>
      <p:grpSpPr>
        <a:xfrm>
          <a:off x="0" y="0"/>
          <a:ext cx="0" cy="0"/>
          <a:chOff x="0" y="0"/>
          <a:chExt cx="0" cy="0"/>
        </a:xfrm>
      </p:grpSpPr>
      <p:sp>
        <p:nvSpPr>
          <p:cNvPr id="36" name="Google Shape;36;p6"/>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37" name="Google Shape;3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8" name="Shape 38"/>
        <p:cNvGrpSpPr/>
        <p:nvPr/>
      </p:nvGrpSpPr>
      <p:grpSpPr>
        <a:xfrm>
          <a:off x="0" y="0"/>
          <a:ext cx="0" cy="0"/>
          <a:chOff x="0" y="0"/>
          <a:chExt cx="0" cy="0"/>
        </a:xfrm>
      </p:grpSpPr>
      <p:sp>
        <p:nvSpPr>
          <p:cNvPr id="39" name="Google Shape;3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0" name="Google Shape;4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41" name="Google Shape;4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6"/>
        </a:solidFill>
      </p:bgPr>
    </p:bg>
    <p:spTree>
      <p:nvGrpSpPr>
        <p:cNvPr id="42" name="Shape 42"/>
        <p:cNvGrpSpPr/>
        <p:nvPr/>
      </p:nvGrpSpPr>
      <p:grpSpPr>
        <a:xfrm>
          <a:off x="0" y="0"/>
          <a:ext cx="0" cy="0"/>
          <a:chOff x="0" y="0"/>
          <a:chExt cx="0" cy="0"/>
        </a:xfrm>
      </p:grpSpPr>
      <p:sp>
        <p:nvSpPr>
          <p:cNvPr id="43" name="Google Shape;43;p8"/>
          <p:cNvSpPr txBox="1"/>
          <p:nvPr>
            <p:ph type="title"/>
          </p:nvPr>
        </p:nvSpPr>
        <p:spPr>
          <a:xfrm>
            <a:off x="490250" y="526350"/>
            <a:ext cx="5613600" cy="4090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2"/>
              </a:buClr>
              <a:buSzPts val="5400"/>
              <a:buNone/>
              <a:defRPr b="0" sz="5400">
                <a:solidFill>
                  <a:schemeClr val="dk2"/>
                </a:solidFill>
              </a:defRPr>
            </a:lvl1pPr>
            <a:lvl2pPr lvl="1">
              <a:spcBef>
                <a:spcPts val="0"/>
              </a:spcBef>
              <a:spcAft>
                <a:spcPts val="0"/>
              </a:spcAft>
              <a:buClr>
                <a:schemeClr val="dk2"/>
              </a:buClr>
              <a:buSzPts val="5400"/>
              <a:buNone/>
              <a:defRPr b="0" sz="5400">
                <a:solidFill>
                  <a:schemeClr val="dk2"/>
                </a:solidFill>
              </a:defRPr>
            </a:lvl2pPr>
            <a:lvl3pPr lvl="2">
              <a:spcBef>
                <a:spcPts val="0"/>
              </a:spcBef>
              <a:spcAft>
                <a:spcPts val="0"/>
              </a:spcAft>
              <a:buClr>
                <a:schemeClr val="dk2"/>
              </a:buClr>
              <a:buSzPts val="5400"/>
              <a:buNone/>
              <a:defRPr b="0" sz="5400">
                <a:solidFill>
                  <a:schemeClr val="dk2"/>
                </a:solidFill>
              </a:defRPr>
            </a:lvl3pPr>
            <a:lvl4pPr lvl="3">
              <a:spcBef>
                <a:spcPts val="0"/>
              </a:spcBef>
              <a:spcAft>
                <a:spcPts val="0"/>
              </a:spcAft>
              <a:buClr>
                <a:schemeClr val="dk2"/>
              </a:buClr>
              <a:buSzPts val="5400"/>
              <a:buNone/>
              <a:defRPr b="0" sz="5400">
                <a:solidFill>
                  <a:schemeClr val="dk2"/>
                </a:solidFill>
              </a:defRPr>
            </a:lvl4pPr>
            <a:lvl5pPr lvl="4">
              <a:spcBef>
                <a:spcPts val="0"/>
              </a:spcBef>
              <a:spcAft>
                <a:spcPts val="0"/>
              </a:spcAft>
              <a:buClr>
                <a:schemeClr val="dk2"/>
              </a:buClr>
              <a:buSzPts val="5400"/>
              <a:buNone/>
              <a:defRPr b="0" sz="5400">
                <a:solidFill>
                  <a:schemeClr val="dk2"/>
                </a:solidFill>
              </a:defRPr>
            </a:lvl5pPr>
            <a:lvl6pPr lvl="5">
              <a:spcBef>
                <a:spcPts val="0"/>
              </a:spcBef>
              <a:spcAft>
                <a:spcPts val="0"/>
              </a:spcAft>
              <a:buClr>
                <a:schemeClr val="dk2"/>
              </a:buClr>
              <a:buSzPts val="5400"/>
              <a:buNone/>
              <a:defRPr b="0" sz="5400">
                <a:solidFill>
                  <a:schemeClr val="dk2"/>
                </a:solidFill>
              </a:defRPr>
            </a:lvl6pPr>
            <a:lvl7pPr lvl="6">
              <a:spcBef>
                <a:spcPts val="0"/>
              </a:spcBef>
              <a:spcAft>
                <a:spcPts val="0"/>
              </a:spcAft>
              <a:buClr>
                <a:schemeClr val="dk2"/>
              </a:buClr>
              <a:buSzPts val="5400"/>
              <a:buNone/>
              <a:defRPr b="0" sz="5400">
                <a:solidFill>
                  <a:schemeClr val="dk2"/>
                </a:solidFill>
              </a:defRPr>
            </a:lvl7pPr>
            <a:lvl8pPr lvl="7">
              <a:spcBef>
                <a:spcPts val="0"/>
              </a:spcBef>
              <a:spcAft>
                <a:spcPts val="0"/>
              </a:spcAft>
              <a:buClr>
                <a:schemeClr val="dk2"/>
              </a:buClr>
              <a:buSzPts val="5400"/>
              <a:buNone/>
              <a:defRPr b="0" sz="5400">
                <a:solidFill>
                  <a:schemeClr val="dk2"/>
                </a:solidFill>
              </a:defRPr>
            </a:lvl8pPr>
            <a:lvl9pPr lvl="8">
              <a:spcBef>
                <a:spcPts val="0"/>
              </a:spcBef>
              <a:spcAft>
                <a:spcPts val="0"/>
              </a:spcAft>
              <a:buClr>
                <a:schemeClr val="dk2"/>
              </a:buClr>
              <a:buSzPts val="5400"/>
              <a:buNone/>
              <a:defRPr b="0" sz="5400">
                <a:solidFill>
                  <a:schemeClr val="dk2"/>
                </a:solidFill>
              </a:defRPr>
            </a:lvl9pPr>
          </a:lstStyle>
          <a:p/>
        </p:txBody>
      </p:sp>
      <p:sp>
        <p:nvSpPr>
          <p:cNvPr id="44" name="Google Shape;4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45" name="Shape 45"/>
        <p:cNvGrpSpPr/>
        <p:nvPr/>
      </p:nvGrpSpPr>
      <p:grpSpPr>
        <a:xfrm>
          <a:off x="0" y="0"/>
          <a:ext cx="0" cy="0"/>
          <a:chOff x="0" y="0"/>
          <a:chExt cx="0" cy="0"/>
        </a:xfrm>
      </p:grpSpPr>
      <p:sp>
        <p:nvSpPr>
          <p:cNvPr id="46" name="Google Shape;46;p9"/>
          <p:cNvSpPr/>
          <p:nvPr/>
        </p:nvSpPr>
        <p:spPr>
          <a:xfrm>
            <a:off x="4572000" y="0"/>
            <a:ext cx="4572000" cy="5143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 name="Google Shape;47;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8" name="Google Shape;48;p9"/>
          <p:cNvSpPr txBox="1"/>
          <p:nvPr>
            <p:ph type="title"/>
          </p:nvPr>
        </p:nvSpPr>
        <p:spPr>
          <a:xfrm>
            <a:off x="265500" y="1039675"/>
            <a:ext cx="4045200" cy="16758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9" name="Google Shape;49;p9"/>
          <p:cNvSpPr txBox="1"/>
          <p:nvPr>
            <p:ph idx="1" type="subTitle"/>
          </p:nvPr>
        </p:nvSpPr>
        <p:spPr>
          <a:xfrm>
            <a:off x="265500" y="27268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0" name="Google Shape;50;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51" name="Google Shape;51;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52" name="Shape 52"/>
        <p:cNvGrpSpPr/>
        <p:nvPr/>
      </p:nvGrpSpPr>
      <p:grpSpPr>
        <a:xfrm>
          <a:off x="0" y="0"/>
          <a:ext cx="0" cy="0"/>
          <a:chOff x="0" y="0"/>
          <a:chExt cx="0" cy="0"/>
        </a:xfrm>
      </p:grpSpPr>
      <p:sp>
        <p:nvSpPr>
          <p:cNvPr id="53" name="Google Shape;53;p10"/>
          <p:cNvSpPr txBox="1"/>
          <p:nvPr>
            <p:ph idx="1" type="body"/>
          </p:nvPr>
        </p:nvSpPr>
        <p:spPr>
          <a:xfrm>
            <a:off x="311700" y="4230725"/>
            <a:ext cx="5998800" cy="598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2400"/>
              <a:buFont typeface="PT Sans Narrow"/>
              <a:buNone/>
              <a:defRPr sz="2400">
                <a:latin typeface="PT Sans Narrow"/>
                <a:ea typeface="PT Sans Narrow"/>
                <a:cs typeface="PT Sans Narrow"/>
                <a:sym typeface="PT Sans Narrow"/>
              </a:defRPr>
            </a:lvl1pPr>
          </a:lstStyle>
          <a:p/>
        </p:txBody>
      </p:sp>
      <p:sp>
        <p:nvSpPr>
          <p:cNvPr id="54" name="Google Shape;5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ropic">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1pPr>
            <a:lvl2pPr lvl="1">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2pPr>
            <a:lvl3pPr lvl="2">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3pPr>
            <a:lvl4pPr lvl="3">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4pPr>
            <a:lvl5pPr lvl="4">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5pPr>
            <a:lvl6pPr lvl="5">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6pPr>
            <a:lvl7pPr lvl="6">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7pPr>
            <a:lvl8pPr lvl="7">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8pPr>
            <a:lvl9pPr lvl="8">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9pPr>
          </a:lstStyle>
          <a:p/>
        </p:txBody>
      </p:sp>
      <p:sp>
        <p:nvSpPr>
          <p:cNvPr id="7" name="Google Shape;7;p1"/>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indent="-317500" lvl="1" marL="9144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indent="-317500" lvl="2" marL="13716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indent="-317500" lvl="3" marL="18288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indent="-317500" lvl="4" marL="22860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indent="-317500" lvl="5" marL="27432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indent="-317500" lvl="6" marL="32004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indent="-317500" lvl="7" marL="36576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indent="-317500" lvl="8" marL="4114800">
              <a:lnSpc>
                <a:spcPct val="115000"/>
              </a:lnSpc>
              <a:spcBef>
                <a:spcPts val="1600"/>
              </a:spcBef>
              <a:spcAft>
                <a:spcPts val="1600"/>
              </a:spcAft>
              <a:buClr>
                <a:schemeClr val="dk2"/>
              </a:buClr>
              <a:buSzPts val="1400"/>
              <a:buFont typeface="Open Sans"/>
              <a:buChar char="■"/>
              <a:defRPr>
                <a:solidFill>
                  <a:schemeClr val="dk2"/>
                </a:solidFill>
                <a:latin typeface="Open Sans"/>
                <a:ea typeface="Open Sans"/>
                <a:cs typeface="Open Sans"/>
                <a:sym typeface="Open Sans"/>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latin typeface="Open Sans"/>
                <a:ea typeface="Open Sans"/>
                <a:cs typeface="Open Sans"/>
                <a:sym typeface="Open Sans"/>
              </a:defRPr>
            </a:lvl1pPr>
            <a:lvl2pPr lvl="1" algn="r">
              <a:buNone/>
              <a:defRPr sz="1000">
                <a:solidFill>
                  <a:schemeClr val="dk2"/>
                </a:solidFill>
                <a:latin typeface="Open Sans"/>
                <a:ea typeface="Open Sans"/>
                <a:cs typeface="Open Sans"/>
                <a:sym typeface="Open Sans"/>
              </a:defRPr>
            </a:lvl2pPr>
            <a:lvl3pPr lvl="2" algn="r">
              <a:buNone/>
              <a:defRPr sz="1000">
                <a:solidFill>
                  <a:schemeClr val="dk2"/>
                </a:solidFill>
                <a:latin typeface="Open Sans"/>
                <a:ea typeface="Open Sans"/>
                <a:cs typeface="Open Sans"/>
                <a:sym typeface="Open Sans"/>
              </a:defRPr>
            </a:lvl3pPr>
            <a:lvl4pPr lvl="3" algn="r">
              <a:buNone/>
              <a:defRPr sz="1000">
                <a:solidFill>
                  <a:schemeClr val="dk2"/>
                </a:solidFill>
                <a:latin typeface="Open Sans"/>
                <a:ea typeface="Open Sans"/>
                <a:cs typeface="Open Sans"/>
                <a:sym typeface="Open Sans"/>
              </a:defRPr>
            </a:lvl4pPr>
            <a:lvl5pPr lvl="4" algn="r">
              <a:buNone/>
              <a:defRPr sz="1000">
                <a:solidFill>
                  <a:schemeClr val="dk2"/>
                </a:solidFill>
                <a:latin typeface="Open Sans"/>
                <a:ea typeface="Open Sans"/>
                <a:cs typeface="Open Sans"/>
                <a:sym typeface="Open Sans"/>
              </a:defRPr>
            </a:lvl5pPr>
            <a:lvl6pPr lvl="5" algn="r">
              <a:buNone/>
              <a:defRPr sz="1000">
                <a:solidFill>
                  <a:schemeClr val="dk2"/>
                </a:solidFill>
                <a:latin typeface="Open Sans"/>
                <a:ea typeface="Open Sans"/>
                <a:cs typeface="Open Sans"/>
                <a:sym typeface="Open Sans"/>
              </a:defRPr>
            </a:lvl6pPr>
            <a:lvl7pPr lvl="6" algn="r">
              <a:buNone/>
              <a:defRPr sz="1000">
                <a:solidFill>
                  <a:schemeClr val="dk2"/>
                </a:solidFill>
                <a:latin typeface="Open Sans"/>
                <a:ea typeface="Open Sans"/>
                <a:cs typeface="Open Sans"/>
                <a:sym typeface="Open Sans"/>
              </a:defRPr>
            </a:lvl7pPr>
            <a:lvl8pPr lvl="7" algn="r">
              <a:buNone/>
              <a:defRPr sz="1000">
                <a:solidFill>
                  <a:schemeClr val="dk2"/>
                </a:solidFill>
                <a:latin typeface="Open Sans"/>
                <a:ea typeface="Open Sans"/>
                <a:cs typeface="Open Sans"/>
                <a:sym typeface="Open Sans"/>
              </a:defRPr>
            </a:lvl8pPr>
            <a:lvl9pPr lvl="8" algn="r">
              <a:buNone/>
              <a:defRPr sz="1000">
                <a:solidFill>
                  <a:schemeClr val="dk2"/>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0.xml"/><Relationship Id="rId3" Type="http://schemas.openxmlformats.org/officeDocument/2006/relationships/image" Target="../media/image51.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3.xml"/><Relationship Id="rId3" Type="http://schemas.openxmlformats.org/officeDocument/2006/relationships/image" Target="../media/image53.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4.xml"/><Relationship Id="rId3" Type="http://schemas.openxmlformats.org/officeDocument/2006/relationships/image" Target="../media/image53.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5.xml"/><Relationship Id="rId3" Type="http://schemas.openxmlformats.org/officeDocument/2006/relationships/image" Target="../media/image53.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8.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9.xml"/><Relationship Id="rId3" Type="http://schemas.openxmlformats.org/officeDocument/2006/relationships/image" Target="../media/image47.png"/><Relationship Id="rId4" Type="http://schemas.openxmlformats.org/officeDocument/2006/relationships/image" Target="../media/image5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0.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5.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8.xml"/><Relationship Id="rId3" Type="http://schemas.openxmlformats.org/officeDocument/2006/relationships/hyperlink" Target="https://www.geckoboard.com/learn/data-literacy/statistical-fallacies/" TargetMode="External"/><Relationship Id="rId4" Type="http://schemas.openxmlformats.org/officeDocument/2006/relationships/hyperlink" Target="mailto:dw858@georgetown.edu"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hyperlink" Target="https://u.group" TargetMode="External"/><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5.png"/><Relationship Id="rId4" Type="http://schemas.openxmlformats.org/officeDocument/2006/relationships/image" Target="../media/image14.png"/><Relationship Id="rId5" Type="http://schemas.openxmlformats.org/officeDocument/2006/relationships/image" Target="../media/image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hyperlink" Target="http://digitalfirst.bfwpub.com/stats_applet/stats_applet_6_meanmed.html"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9.png"/><Relationship Id="rId4" Type="http://schemas.openxmlformats.org/officeDocument/2006/relationships/image" Target="../media/image6.png"/><Relationship Id="rId5" Type="http://schemas.openxmlformats.org/officeDocument/2006/relationships/image" Target="../media/image1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1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3.png"/><Relationship Id="rId4" Type="http://schemas.openxmlformats.org/officeDocument/2006/relationships/image" Target="../media/image12.png"/><Relationship Id="rId5" Type="http://schemas.openxmlformats.org/officeDocument/2006/relationships/image" Target="../media/image29.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7.png"/><Relationship Id="rId4" Type="http://schemas.openxmlformats.org/officeDocument/2006/relationships/image" Target="../media/image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4.png"/><Relationship Id="rId4" Type="http://schemas.openxmlformats.org/officeDocument/2006/relationships/image" Target="../media/image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4.png"/><Relationship Id="rId4" Type="http://schemas.openxmlformats.org/officeDocument/2006/relationships/image" Target="../media/image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10.png"/><Relationship Id="rId4" Type="http://schemas.openxmlformats.org/officeDocument/2006/relationships/image" Target="../media/image4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18.png"/><Relationship Id="rId4" Type="http://schemas.openxmlformats.org/officeDocument/2006/relationships/image" Target="../media/image1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hyperlink" Target="mailto:dw858@georgetown.edu"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1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2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27.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28.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hyperlink" Target="http://digitalfirst.bfwpub.com/stats_applet/stats_applet_7_norm.html"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25.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2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19.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36.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3.xml"/><Relationship Id="rId3" Type="http://schemas.openxmlformats.org/officeDocument/2006/relationships/image" Target="../media/image24.png"/><Relationship Id="rId4" Type="http://schemas.openxmlformats.org/officeDocument/2006/relationships/image" Target="../media/image39.png"/><Relationship Id="rId5" Type="http://schemas.openxmlformats.org/officeDocument/2006/relationships/image" Target="../media/image22.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38.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26.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7.xml"/><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image" Target="../media/image32.png"/><Relationship Id="rId6" Type="http://schemas.openxmlformats.org/officeDocument/2006/relationships/image" Target="../media/image30.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hyperlink" Target="https://www.youtube.com/watch?v=7jiPeIFXb6U"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 Id="rId3" Type="http://schemas.openxmlformats.org/officeDocument/2006/relationships/image" Target="../media/image37.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image" Target="../media/image31.png"/><Relationship Id="rId4" Type="http://schemas.openxmlformats.org/officeDocument/2006/relationships/image" Target="../media/image40.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hyperlink" Target="http://digitalfirst.bfwpub.com/stats_applet/stats_applet_5_correg.html" TargetMode="External"/><Relationship Id="rId4" Type="http://schemas.openxmlformats.org/officeDocument/2006/relationships/image" Target="../media/image35.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 Id="rId3" Type="http://schemas.openxmlformats.org/officeDocument/2006/relationships/image" Target="../media/image31.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 Id="rId3" Type="http://schemas.openxmlformats.org/officeDocument/2006/relationships/image" Target="../media/image49.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 Id="rId3" Type="http://schemas.openxmlformats.org/officeDocument/2006/relationships/image" Target="../media/image41.png"/><Relationship Id="rId4" Type="http://schemas.openxmlformats.org/officeDocument/2006/relationships/hyperlink" Target="https://xkcd.com/552/" TargetMode="Externa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 Id="rId3" Type="http://schemas.openxmlformats.org/officeDocument/2006/relationships/image" Target="../media/image42.png"/><Relationship Id="rId4" Type="http://schemas.openxmlformats.org/officeDocument/2006/relationships/image" Target="../media/image43.png"/><Relationship Id="rId5" Type="http://schemas.openxmlformats.org/officeDocument/2006/relationships/image" Target="../media/image45.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 Id="rId3" Type="http://schemas.openxmlformats.org/officeDocument/2006/relationships/image" Target="../media/image57.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hyperlink" Target="https://github.com/georgetown-analytics/XBUS-504-01.Data_Analysis_I_Statistics.git" TargetMode="Externa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0.xml"/><Relationship Id="rId3" Type="http://schemas.openxmlformats.org/officeDocument/2006/relationships/hyperlink" Target="http://digitalfirst.bfwpub.com/stats_applet/stats_applet_13_srs.html" TargetMode="Externa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7.xml"/><Relationship Id="rId3" Type="http://schemas.openxmlformats.org/officeDocument/2006/relationships/hyperlink" Target="http://digitalfirst.bfwpub.com/stats_applet/stats_applet_10_prob.html" TargetMode="External"/><Relationship Id="rId4" Type="http://schemas.openxmlformats.org/officeDocument/2006/relationships/hyperlink" Target="http://digitalfirst.bfwpub.com/stats_applet/stats_applet_11_largenums.html" TargetMode="Externa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0.xml"/><Relationship Id="rId3" Type="http://schemas.openxmlformats.org/officeDocument/2006/relationships/image" Target="../media/image58.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1.xml"/><Relationship Id="rId3" Type="http://schemas.openxmlformats.org/officeDocument/2006/relationships/image" Target="../media/image54.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2.xml"/><Relationship Id="rId3" Type="http://schemas.openxmlformats.org/officeDocument/2006/relationships/image" Target="../media/image55.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3.xml"/><Relationship Id="rId3" Type="http://schemas.openxmlformats.org/officeDocument/2006/relationships/image" Target="../media/image44.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5.xml"/><Relationship Id="rId3" Type="http://schemas.openxmlformats.org/officeDocument/2006/relationships/image" Target="../media/image52.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6.xml"/><Relationship Id="rId3" Type="http://schemas.openxmlformats.org/officeDocument/2006/relationships/image" Target="../media/image52.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7.xml"/><Relationship Id="rId3" Type="http://schemas.openxmlformats.org/officeDocument/2006/relationships/image" Target="../media/image46.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8.xml"/><Relationship Id="rId3" Type="http://schemas.openxmlformats.org/officeDocument/2006/relationships/image" Target="../media/image46.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9.xml"/><Relationship Id="rId3" Type="http://schemas.openxmlformats.org/officeDocument/2006/relationships/image" Target="../media/image5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 name="Shape 65"/>
        <p:cNvGrpSpPr/>
        <p:nvPr/>
      </p:nvGrpSpPr>
      <p:grpSpPr>
        <a:xfrm>
          <a:off x="0" y="0"/>
          <a:ext cx="0" cy="0"/>
          <a:chOff x="0" y="0"/>
          <a:chExt cx="0" cy="0"/>
        </a:xfrm>
      </p:grpSpPr>
      <p:sp>
        <p:nvSpPr>
          <p:cNvPr id="66" name="Google Shape;66;p13"/>
          <p:cNvSpPr txBox="1"/>
          <p:nvPr>
            <p:ph type="ctrTitle"/>
          </p:nvPr>
        </p:nvSpPr>
        <p:spPr>
          <a:xfrm>
            <a:off x="311700" y="943542"/>
            <a:ext cx="8520600" cy="195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XBUS-504</a:t>
            </a:r>
            <a:endParaRPr/>
          </a:p>
          <a:p>
            <a:pPr indent="0" lvl="0" marL="0" rtl="0" algn="ctr">
              <a:spcBef>
                <a:spcPts val="0"/>
              </a:spcBef>
              <a:spcAft>
                <a:spcPts val="0"/>
              </a:spcAft>
              <a:buNone/>
            </a:pPr>
            <a:r>
              <a:rPr lang="en"/>
              <a:t>Data Analysis I: Statistics</a:t>
            </a:r>
            <a:endParaRPr/>
          </a:p>
        </p:txBody>
      </p:sp>
      <p:sp>
        <p:nvSpPr>
          <p:cNvPr id="67" name="Google Shape;67;p13"/>
          <p:cNvSpPr txBox="1"/>
          <p:nvPr>
            <p:ph idx="1" type="subTitle"/>
          </p:nvPr>
        </p:nvSpPr>
        <p:spPr>
          <a:xfrm>
            <a:off x="311700" y="2885125"/>
            <a:ext cx="8520600" cy="1395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David Waterman, Instructor</a:t>
            </a:r>
            <a:endParaRPr/>
          </a:p>
          <a:p>
            <a:pPr indent="0" lvl="0" marL="0" rtl="0" algn="ctr">
              <a:spcBef>
                <a:spcPts val="0"/>
              </a:spcBef>
              <a:spcAft>
                <a:spcPts val="0"/>
              </a:spcAft>
              <a:buNone/>
            </a:pPr>
            <a:r>
              <a:rPr lang="en"/>
              <a:t>Georgetown University School of Continuing Studies</a:t>
            </a:r>
            <a:endParaRPr/>
          </a:p>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8" name="Shape 128"/>
        <p:cNvGrpSpPr/>
        <p:nvPr/>
      </p:nvGrpSpPr>
      <p:grpSpPr>
        <a:xfrm>
          <a:off x="0" y="0"/>
          <a:ext cx="0" cy="0"/>
          <a:chOff x="0" y="0"/>
          <a:chExt cx="0" cy="0"/>
        </a:xfrm>
      </p:grpSpPr>
      <p:sp>
        <p:nvSpPr>
          <p:cNvPr id="129" name="Google Shape;129;p22"/>
          <p:cNvSpPr txBox="1"/>
          <p:nvPr>
            <p:ph type="title"/>
          </p:nvPr>
        </p:nvSpPr>
        <p:spPr>
          <a:xfrm>
            <a:off x="311700" y="814800"/>
            <a:ext cx="8571300" cy="942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Section 0: Definitions</a:t>
            </a:r>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4" name="Shape 744"/>
        <p:cNvGrpSpPr/>
        <p:nvPr/>
      </p:nvGrpSpPr>
      <p:grpSpPr>
        <a:xfrm>
          <a:off x="0" y="0"/>
          <a:ext cx="0" cy="0"/>
          <a:chOff x="0" y="0"/>
          <a:chExt cx="0" cy="0"/>
        </a:xfrm>
      </p:grpSpPr>
      <p:sp>
        <p:nvSpPr>
          <p:cNvPr id="745" name="Google Shape;745;p112"/>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Random Variable Example: Roulette</a:t>
            </a:r>
            <a:endParaRPr/>
          </a:p>
        </p:txBody>
      </p:sp>
      <p:sp>
        <p:nvSpPr>
          <p:cNvPr id="746" name="Google Shape;746;p112"/>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This is the layout of a standard roulette table and illustrates some of the ways you can make a bet:</a:t>
            </a:r>
            <a:endParaRPr/>
          </a:p>
        </p:txBody>
      </p:sp>
      <p:pic>
        <p:nvPicPr>
          <p:cNvPr id="747" name="Google Shape;747;p112"/>
          <p:cNvPicPr preferRelativeResize="0"/>
          <p:nvPr/>
        </p:nvPicPr>
        <p:blipFill rotWithShape="1">
          <a:blip r:embed="rId3">
            <a:alphaModFix/>
          </a:blip>
          <a:srcRect b="17465" l="0" r="0" t="18325"/>
          <a:stretch/>
        </p:blipFill>
        <p:spPr>
          <a:xfrm>
            <a:off x="1517413" y="2153350"/>
            <a:ext cx="6109177" cy="2745926"/>
          </a:xfrm>
          <a:prstGeom prst="rect">
            <a:avLst/>
          </a:prstGeom>
          <a:noFill/>
          <a:ln>
            <a:noFill/>
          </a:ln>
        </p:spPr>
      </p:pic>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1" name="Shape 751"/>
        <p:cNvGrpSpPr/>
        <p:nvPr/>
      </p:nvGrpSpPr>
      <p:grpSpPr>
        <a:xfrm>
          <a:off x="0" y="0"/>
          <a:ext cx="0" cy="0"/>
          <a:chOff x="0" y="0"/>
          <a:chExt cx="0" cy="0"/>
        </a:xfrm>
      </p:grpSpPr>
      <p:sp>
        <p:nvSpPr>
          <p:cNvPr id="752" name="Google Shape;752;p113"/>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Random Variable Example: Roulette</a:t>
            </a:r>
            <a:endParaRPr/>
          </a:p>
        </p:txBody>
      </p:sp>
      <p:sp>
        <p:nvSpPr>
          <p:cNvPr id="753" name="Google Shape;753;p113"/>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Two possible bets are a red/black bet, and a corner bet. </a:t>
            </a:r>
            <a:endParaRPr/>
          </a:p>
          <a:p>
            <a:pPr indent="0" lvl="0" marL="0" rtl="0" algn="l">
              <a:spcBef>
                <a:spcPts val="1600"/>
              </a:spcBef>
              <a:spcAft>
                <a:spcPts val="0"/>
              </a:spcAft>
              <a:buNone/>
            </a:pPr>
            <a:r>
              <a:rPr lang="en"/>
              <a:t>If you bet $1 on a single color, you have a 18/38 chance of winning $1 payout.</a:t>
            </a:r>
            <a:endParaRPr/>
          </a:p>
          <a:p>
            <a:pPr indent="0" lvl="0" marL="0" rtl="0" algn="l">
              <a:spcBef>
                <a:spcPts val="1600"/>
              </a:spcBef>
              <a:spcAft>
                <a:spcPts val="0"/>
              </a:spcAft>
              <a:buNone/>
            </a:pPr>
            <a:r>
              <a:rPr lang="en"/>
              <a:t>If you bet $1 on a corner (4 numbers), you have a 4/38 chance of winning an $8 payout.</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graphicFrame>
        <p:nvGraphicFramePr>
          <p:cNvPr id="754" name="Google Shape;754;p113"/>
          <p:cNvGraphicFramePr/>
          <p:nvPr/>
        </p:nvGraphicFramePr>
        <p:xfrm>
          <a:off x="952500" y="3308950"/>
          <a:ext cx="3000000" cy="3000000"/>
        </p:xfrm>
        <a:graphic>
          <a:graphicData uri="http://schemas.openxmlformats.org/drawingml/2006/table">
            <a:tbl>
              <a:tblPr>
                <a:noFill/>
                <a:tableStyleId>{B34D9875-7519-451A-8F63-7CB06BBB5250}</a:tableStyleId>
              </a:tblPr>
              <a:tblGrid>
                <a:gridCol w="1034150"/>
                <a:gridCol w="1034150"/>
                <a:gridCol w="1034150"/>
                <a:gridCol w="1034150"/>
                <a:gridCol w="1034150"/>
                <a:gridCol w="1034150"/>
                <a:gridCol w="1034150"/>
              </a:tblGrid>
              <a:tr h="381000">
                <a:tc>
                  <a:txBody>
                    <a:bodyPr/>
                    <a:lstStyle/>
                    <a:p>
                      <a:pPr indent="0" lvl="0" marL="0" rtl="0" algn="l">
                        <a:spcBef>
                          <a:spcPts val="0"/>
                        </a:spcBef>
                        <a:spcAft>
                          <a:spcPts val="0"/>
                        </a:spcAft>
                        <a:buNone/>
                      </a:pPr>
                      <a:r>
                        <a:rPr b="1" lang="en"/>
                        <a:t>Red</a:t>
                      </a:r>
                      <a:endParaRPr b="1"/>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b="1" lang="en"/>
                        <a:t>Corner</a:t>
                      </a:r>
                      <a:endParaRPr b="1"/>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381000">
                <a:tc>
                  <a:txBody>
                    <a:bodyPr/>
                    <a:lstStyle/>
                    <a:p>
                      <a:pPr indent="0" lvl="0" marL="0" rtl="0" algn="l">
                        <a:spcBef>
                          <a:spcPts val="0"/>
                        </a:spcBef>
                        <a:spcAft>
                          <a:spcPts val="0"/>
                        </a:spcAft>
                        <a:buNone/>
                      </a:pPr>
                      <a:r>
                        <a:rPr b="1" i="1" lang="en"/>
                        <a:t>X</a:t>
                      </a:r>
                      <a:endParaRPr b="1"/>
                    </a:p>
                  </a:txBody>
                  <a:tcPr marT="91425" marB="91425" marR="91425" marL="91425"/>
                </a:tc>
                <a:tc>
                  <a:txBody>
                    <a:bodyPr/>
                    <a:lstStyle/>
                    <a:p>
                      <a:pPr indent="0" lvl="0" marL="0" rtl="0" algn="l">
                        <a:spcBef>
                          <a:spcPts val="0"/>
                        </a:spcBef>
                        <a:spcAft>
                          <a:spcPts val="0"/>
                        </a:spcAft>
                        <a:buNone/>
                      </a:pPr>
                      <a:r>
                        <a:rPr lang="en"/>
                        <a:t>$1</a:t>
                      </a:r>
                      <a:endParaRPr/>
                    </a:p>
                  </a:txBody>
                  <a:tcPr marT="91425" marB="91425" marR="91425" marL="91425"/>
                </a:tc>
                <a:tc>
                  <a:txBody>
                    <a:bodyPr/>
                    <a:lstStyle/>
                    <a:p>
                      <a:pPr indent="0" lvl="0" marL="0" rtl="0" algn="l">
                        <a:spcBef>
                          <a:spcPts val="0"/>
                        </a:spcBef>
                        <a:spcAft>
                          <a:spcPts val="0"/>
                        </a:spcAft>
                        <a:buNone/>
                      </a:pPr>
                      <a:r>
                        <a:rPr lang="en"/>
                        <a:t>-$1</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b="1" i="1" lang="en"/>
                        <a:t>X</a:t>
                      </a:r>
                      <a:endParaRPr b="1" i="1"/>
                    </a:p>
                  </a:txBody>
                  <a:tcPr marT="91425" marB="91425" marR="91425" marL="91425"/>
                </a:tc>
                <a:tc>
                  <a:txBody>
                    <a:bodyPr/>
                    <a:lstStyle/>
                    <a:p>
                      <a:pPr indent="0" lvl="0" marL="0" rtl="0" algn="l">
                        <a:spcBef>
                          <a:spcPts val="0"/>
                        </a:spcBef>
                        <a:spcAft>
                          <a:spcPts val="0"/>
                        </a:spcAft>
                        <a:buNone/>
                      </a:pPr>
                      <a:r>
                        <a:rPr lang="en"/>
                        <a:t>$8</a:t>
                      </a:r>
                      <a:endParaRPr/>
                    </a:p>
                  </a:txBody>
                  <a:tcPr marT="91425" marB="91425" marR="91425" marL="91425"/>
                </a:tc>
                <a:tc>
                  <a:txBody>
                    <a:bodyPr/>
                    <a:lstStyle/>
                    <a:p>
                      <a:pPr indent="0" lvl="0" marL="0" rtl="0" algn="l">
                        <a:spcBef>
                          <a:spcPts val="0"/>
                        </a:spcBef>
                        <a:spcAft>
                          <a:spcPts val="0"/>
                        </a:spcAft>
                        <a:buNone/>
                      </a:pPr>
                      <a:r>
                        <a:rPr lang="en"/>
                        <a:t>-$1</a:t>
                      </a:r>
                      <a:endParaRPr/>
                    </a:p>
                  </a:txBody>
                  <a:tcPr marT="91425" marB="91425" marR="91425" marL="91425"/>
                </a:tc>
              </a:tr>
              <a:tr h="381000">
                <a:tc>
                  <a:txBody>
                    <a:bodyPr/>
                    <a:lstStyle/>
                    <a:p>
                      <a:pPr indent="0" lvl="0" marL="0" rtl="0" algn="l">
                        <a:spcBef>
                          <a:spcPts val="0"/>
                        </a:spcBef>
                        <a:spcAft>
                          <a:spcPts val="0"/>
                        </a:spcAft>
                        <a:buNone/>
                      </a:pPr>
                      <a:r>
                        <a:rPr b="1" i="1" lang="en"/>
                        <a:t>P(X)</a:t>
                      </a:r>
                      <a:endParaRPr b="1" i="1"/>
                    </a:p>
                  </a:txBody>
                  <a:tcPr marT="91425" marB="91425" marR="91425" marL="91425"/>
                </a:tc>
                <a:tc>
                  <a:txBody>
                    <a:bodyPr/>
                    <a:lstStyle/>
                    <a:p>
                      <a:pPr indent="0" lvl="0" marL="0" rtl="0" algn="l">
                        <a:spcBef>
                          <a:spcPts val="0"/>
                        </a:spcBef>
                        <a:spcAft>
                          <a:spcPts val="0"/>
                        </a:spcAft>
                        <a:buNone/>
                      </a:pPr>
                      <a:r>
                        <a:rPr lang="en"/>
                        <a:t>18/38</a:t>
                      </a:r>
                      <a:endParaRPr/>
                    </a:p>
                  </a:txBody>
                  <a:tcPr marT="91425" marB="91425" marR="91425" marL="91425"/>
                </a:tc>
                <a:tc>
                  <a:txBody>
                    <a:bodyPr/>
                    <a:lstStyle/>
                    <a:p>
                      <a:pPr indent="0" lvl="0" marL="0" rtl="0" algn="l">
                        <a:spcBef>
                          <a:spcPts val="0"/>
                        </a:spcBef>
                        <a:spcAft>
                          <a:spcPts val="0"/>
                        </a:spcAft>
                        <a:buNone/>
                      </a:pPr>
                      <a:r>
                        <a:rPr lang="en"/>
                        <a:t>20/38</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b="1" i="1" lang="en"/>
                        <a:t>P(X)</a:t>
                      </a:r>
                      <a:endParaRPr b="1" i="1"/>
                    </a:p>
                  </a:txBody>
                  <a:tcPr marT="91425" marB="91425" marR="91425" marL="91425"/>
                </a:tc>
                <a:tc>
                  <a:txBody>
                    <a:bodyPr/>
                    <a:lstStyle/>
                    <a:p>
                      <a:pPr indent="0" lvl="0" marL="0" rtl="0" algn="l">
                        <a:spcBef>
                          <a:spcPts val="0"/>
                        </a:spcBef>
                        <a:spcAft>
                          <a:spcPts val="0"/>
                        </a:spcAft>
                        <a:buNone/>
                      </a:pPr>
                      <a:r>
                        <a:rPr lang="en"/>
                        <a:t>4/38</a:t>
                      </a:r>
                      <a:endParaRPr/>
                    </a:p>
                  </a:txBody>
                  <a:tcPr marT="91425" marB="91425" marR="91425" marL="91425"/>
                </a:tc>
                <a:tc>
                  <a:txBody>
                    <a:bodyPr/>
                    <a:lstStyle/>
                    <a:p>
                      <a:pPr indent="0" lvl="0" marL="0" rtl="0" algn="l">
                        <a:spcBef>
                          <a:spcPts val="0"/>
                        </a:spcBef>
                        <a:spcAft>
                          <a:spcPts val="0"/>
                        </a:spcAft>
                        <a:buNone/>
                      </a:pPr>
                      <a:r>
                        <a:rPr lang="en"/>
                        <a:t>34/38</a:t>
                      </a:r>
                      <a:endParaRPr/>
                    </a:p>
                  </a:txBody>
                  <a:tcPr marT="91425" marB="91425" marR="91425" marL="91425"/>
                </a:tc>
              </a:tr>
            </a:tbl>
          </a:graphicData>
        </a:graphic>
      </p:graphicFrame>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8" name="Shape 758"/>
        <p:cNvGrpSpPr/>
        <p:nvPr/>
      </p:nvGrpSpPr>
      <p:grpSpPr>
        <a:xfrm>
          <a:off x="0" y="0"/>
          <a:ext cx="0" cy="0"/>
          <a:chOff x="0" y="0"/>
          <a:chExt cx="0" cy="0"/>
        </a:xfrm>
      </p:grpSpPr>
      <p:sp>
        <p:nvSpPr>
          <p:cNvPr id="759" name="Google Shape;759;p114"/>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Random Variable Example: Roulette</a:t>
            </a:r>
            <a:endParaRPr/>
          </a:p>
        </p:txBody>
      </p:sp>
      <p:sp>
        <p:nvSpPr>
          <p:cNvPr id="760" name="Google Shape;760;p114"/>
          <p:cNvSpPr txBox="1"/>
          <p:nvPr>
            <p:ph idx="1" type="body"/>
          </p:nvPr>
        </p:nvSpPr>
        <p:spPr>
          <a:xfrm>
            <a:off x="311700" y="11139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Based on the Probability distribution show, the means and standard deviations of the two bets are as follows:</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rPr lang="en"/>
              <a:t>Red bet:</a:t>
            </a:r>
            <a:br>
              <a:rPr lang="en"/>
            </a:br>
            <a:r>
              <a:rPr lang="en"/>
              <a:t>Mean = -$0.05, Standard Deviation = $0.998</a:t>
            </a:r>
            <a:endParaRPr/>
          </a:p>
          <a:p>
            <a:pPr indent="0" lvl="0" marL="0" rtl="0" algn="l">
              <a:spcBef>
                <a:spcPts val="1600"/>
              </a:spcBef>
              <a:spcAft>
                <a:spcPts val="0"/>
              </a:spcAft>
              <a:buNone/>
            </a:pPr>
            <a:r>
              <a:rPr lang="en"/>
              <a:t>Corner bet:</a:t>
            </a:r>
            <a:br>
              <a:rPr lang="en"/>
            </a:br>
            <a:r>
              <a:rPr lang="en"/>
              <a:t>Mean = -$0.05, Standard Deviation = $2.762</a:t>
            </a:r>
            <a:endParaRPr/>
          </a:p>
          <a:p>
            <a:pPr indent="0" lvl="0" marL="0" rtl="0" algn="l">
              <a:spcBef>
                <a:spcPts val="1600"/>
              </a:spcBef>
              <a:spcAft>
                <a:spcPts val="0"/>
              </a:spcAft>
              <a:buNone/>
            </a:pPr>
            <a:r>
              <a:rPr lang="en"/>
              <a:t>Explain what this means and how the two bets compare.</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graphicFrame>
        <p:nvGraphicFramePr>
          <p:cNvPr id="761" name="Google Shape;761;p114"/>
          <p:cNvGraphicFramePr/>
          <p:nvPr/>
        </p:nvGraphicFramePr>
        <p:xfrm>
          <a:off x="952475" y="1825038"/>
          <a:ext cx="3000000" cy="3000000"/>
        </p:xfrm>
        <a:graphic>
          <a:graphicData uri="http://schemas.openxmlformats.org/drawingml/2006/table">
            <a:tbl>
              <a:tblPr>
                <a:noFill/>
                <a:tableStyleId>{B34D9875-7519-451A-8F63-7CB06BBB5250}</a:tableStyleId>
              </a:tblPr>
              <a:tblGrid>
                <a:gridCol w="1034150"/>
                <a:gridCol w="1034150"/>
                <a:gridCol w="1034150"/>
                <a:gridCol w="1034150"/>
                <a:gridCol w="1034150"/>
                <a:gridCol w="1034150"/>
                <a:gridCol w="1034150"/>
              </a:tblGrid>
              <a:tr h="381000">
                <a:tc>
                  <a:txBody>
                    <a:bodyPr/>
                    <a:lstStyle/>
                    <a:p>
                      <a:pPr indent="0" lvl="0" marL="0" rtl="0" algn="l">
                        <a:spcBef>
                          <a:spcPts val="0"/>
                        </a:spcBef>
                        <a:spcAft>
                          <a:spcPts val="0"/>
                        </a:spcAft>
                        <a:buNone/>
                      </a:pPr>
                      <a:r>
                        <a:rPr b="1" lang="en"/>
                        <a:t>Red</a:t>
                      </a:r>
                      <a:endParaRPr b="1"/>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b="1" lang="en"/>
                        <a:t>Corner</a:t>
                      </a:r>
                      <a:endParaRPr b="1"/>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381000">
                <a:tc>
                  <a:txBody>
                    <a:bodyPr/>
                    <a:lstStyle/>
                    <a:p>
                      <a:pPr indent="0" lvl="0" marL="0" rtl="0" algn="l">
                        <a:spcBef>
                          <a:spcPts val="0"/>
                        </a:spcBef>
                        <a:spcAft>
                          <a:spcPts val="0"/>
                        </a:spcAft>
                        <a:buNone/>
                      </a:pPr>
                      <a:r>
                        <a:rPr b="1" i="1" lang="en"/>
                        <a:t>X</a:t>
                      </a:r>
                      <a:endParaRPr b="1"/>
                    </a:p>
                  </a:txBody>
                  <a:tcPr marT="91425" marB="91425" marR="91425" marL="91425"/>
                </a:tc>
                <a:tc>
                  <a:txBody>
                    <a:bodyPr/>
                    <a:lstStyle/>
                    <a:p>
                      <a:pPr indent="0" lvl="0" marL="0" rtl="0" algn="l">
                        <a:spcBef>
                          <a:spcPts val="0"/>
                        </a:spcBef>
                        <a:spcAft>
                          <a:spcPts val="0"/>
                        </a:spcAft>
                        <a:buNone/>
                      </a:pPr>
                      <a:r>
                        <a:rPr lang="en"/>
                        <a:t>$1</a:t>
                      </a:r>
                      <a:endParaRPr/>
                    </a:p>
                  </a:txBody>
                  <a:tcPr marT="91425" marB="91425" marR="91425" marL="91425"/>
                </a:tc>
                <a:tc>
                  <a:txBody>
                    <a:bodyPr/>
                    <a:lstStyle/>
                    <a:p>
                      <a:pPr indent="0" lvl="0" marL="0" rtl="0" algn="l">
                        <a:spcBef>
                          <a:spcPts val="0"/>
                        </a:spcBef>
                        <a:spcAft>
                          <a:spcPts val="0"/>
                        </a:spcAft>
                        <a:buNone/>
                      </a:pPr>
                      <a:r>
                        <a:rPr lang="en"/>
                        <a:t>-$1</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b="1" i="1" lang="en"/>
                        <a:t>X</a:t>
                      </a:r>
                      <a:endParaRPr b="1" i="1"/>
                    </a:p>
                  </a:txBody>
                  <a:tcPr marT="91425" marB="91425" marR="91425" marL="91425"/>
                </a:tc>
                <a:tc>
                  <a:txBody>
                    <a:bodyPr/>
                    <a:lstStyle/>
                    <a:p>
                      <a:pPr indent="0" lvl="0" marL="0" rtl="0" algn="l">
                        <a:spcBef>
                          <a:spcPts val="0"/>
                        </a:spcBef>
                        <a:spcAft>
                          <a:spcPts val="0"/>
                        </a:spcAft>
                        <a:buNone/>
                      </a:pPr>
                      <a:r>
                        <a:rPr lang="en"/>
                        <a:t>$8</a:t>
                      </a:r>
                      <a:endParaRPr/>
                    </a:p>
                  </a:txBody>
                  <a:tcPr marT="91425" marB="91425" marR="91425" marL="91425"/>
                </a:tc>
                <a:tc>
                  <a:txBody>
                    <a:bodyPr/>
                    <a:lstStyle/>
                    <a:p>
                      <a:pPr indent="0" lvl="0" marL="0" rtl="0" algn="l">
                        <a:spcBef>
                          <a:spcPts val="0"/>
                        </a:spcBef>
                        <a:spcAft>
                          <a:spcPts val="0"/>
                        </a:spcAft>
                        <a:buNone/>
                      </a:pPr>
                      <a:r>
                        <a:rPr lang="en"/>
                        <a:t>-$1</a:t>
                      </a:r>
                      <a:endParaRPr/>
                    </a:p>
                  </a:txBody>
                  <a:tcPr marT="91425" marB="91425" marR="91425" marL="91425"/>
                </a:tc>
              </a:tr>
              <a:tr h="381000">
                <a:tc>
                  <a:txBody>
                    <a:bodyPr/>
                    <a:lstStyle/>
                    <a:p>
                      <a:pPr indent="0" lvl="0" marL="0" rtl="0" algn="l">
                        <a:spcBef>
                          <a:spcPts val="0"/>
                        </a:spcBef>
                        <a:spcAft>
                          <a:spcPts val="0"/>
                        </a:spcAft>
                        <a:buNone/>
                      </a:pPr>
                      <a:r>
                        <a:rPr b="1" i="1" lang="en"/>
                        <a:t>P(X)</a:t>
                      </a:r>
                      <a:endParaRPr b="1" i="1"/>
                    </a:p>
                  </a:txBody>
                  <a:tcPr marT="91425" marB="91425" marR="91425" marL="91425"/>
                </a:tc>
                <a:tc>
                  <a:txBody>
                    <a:bodyPr/>
                    <a:lstStyle/>
                    <a:p>
                      <a:pPr indent="0" lvl="0" marL="0" rtl="0" algn="l">
                        <a:spcBef>
                          <a:spcPts val="0"/>
                        </a:spcBef>
                        <a:spcAft>
                          <a:spcPts val="0"/>
                        </a:spcAft>
                        <a:buNone/>
                      </a:pPr>
                      <a:r>
                        <a:rPr lang="en"/>
                        <a:t>18/38</a:t>
                      </a:r>
                      <a:endParaRPr/>
                    </a:p>
                  </a:txBody>
                  <a:tcPr marT="91425" marB="91425" marR="91425" marL="91425"/>
                </a:tc>
                <a:tc>
                  <a:txBody>
                    <a:bodyPr/>
                    <a:lstStyle/>
                    <a:p>
                      <a:pPr indent="0" lvl="0" marL="0" rtl="0" algn="l">
                        <a:spcBef>
                          <a:spcPts val="0"/>
                        </a:spcBef>
                        <a:spcAft>
                          <a:spcPts val="0"/>
                        </a:spcAft>
                        <a:buNone/>
                      </a:pPr>
                      <a:r>
                        <a:rPr lang="en"/>
                        <a:t>20/38</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b="1" i="1" lang="en"/>
                        <a:t>P(X)</a:t>
                      </a:r>
                      <a:endParaRPr b="1" i="1"/>
                    </a:p>
                  </a:txBody>
                  <a:tcPr marT="91425" marB="91425" marR="91425" marL="91425"/>
                </a:tc>
                <a:tc>
                  <a:txBody>
                    <a:bodyPr/>
                    <a:lstStyle/>
                    <a:p>
                      <a:pPr indent="0" lvl="0" marL="0" rtl="0" algn="l">
                        <a:spcBef>
                          <a:spcPts val="0"/>
                        </a:spcBef>
                        <a:spcAft>
                          <a:spcPts val="0"/>
                        </a:spcAft>
                        <a:buNone/>
                      </a:pPr>
                      <a:r>
                        <a:rPr lang="en"/>
                        <a:t>4/38</a:t>
                      </a:r>
                      <a:endParaRPr/>
                    </a:p>
                  </a:txBody>
                  <a:tcPr marT="91425" marB="91425" marR="91425" marL="91425"/>
                </a:tc>
                <a:tc>
                  <a:txBody>
                    <a:bodyPr/>
                    <a:lstStyle/>
                    <a:p>
                      <a:pPr indent="0" lvl="0" marL="0" rtl="0" algn="l">
                        <a:spcBef>
                          <a:spcPts val="0"/>
                        </a:spcBef>
                        <a:spcAft>
                          <a:spcPts val="0"/>
                        </a:spcAft>
                        <a:buNone/>
                      </a:pPr>
                      <a:r>
                        <a:rPr lang="en"/>
                        <a:t>34/38</a:t>
                      </a:r>
                      <a:endParaRPr/>
                    </a:p>
                  </a:txBody>
                  <a:tcPr marT="91425" marB="91425" marR="91425" marL="91425"/>
                </a:tc>
              </a:tr>
            </a:tbl>
          </a:graphicData>
        </a:graphic>
      </p:graphicFrame>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5" name="Shape 765"/>
        <p:cNvGrpSpPr/>
        <p:nvPr/>
      </p:nvGrpSpPr>
      <p:grpSpPr>
        <a:xfrm>
          <a:off x="0" y="0"/>
          <a:ext cx="0" cy="0"/>
          <a:chOff x="0" y="0"/>
          <a:chExt cx="0" cy="0"/>
        </a:xfrm>
      </p:grpSpPr>
      <p:sp>
        <p:nvSpPr>
          <p:cNvPr id="766" name="Google Shape;766;p115"/>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Symbol Definitions</a:t>
            </a:r>
            <a:endParaRPr/>
          </a:p>
        </p:txBody>
      </p:sp>
      <p:sp>
        <p:nvSpPr>
          <p:cNvPr id="767" name="Google Shape;767;p115"/>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 Subset of</a:t>
            </a:r>
            <a:endParaRPr/>
          </a:p>
          <a:p>
            <a:pPr indent="0" lvl="0" marL="0" rtl="0" algn="l">
              <a:spcBef>
                <a:spcPts val="1600"/>
              </a:spcBef>
              <a:spcAft>
                <a:spcPts val="0"/>
              </a:spcAft>
              <a:buNone/>
            </a:pPr>
            <a:r>
              <a:rPr lang="en"/>
              <a:t>⊆ = Subset of or equal to</a:t>
            </a:r>
            <a:endParaRPr/>
          </a:p>
          <a:p>
            <a:pPr indent="0" lvl="0" marL="0" rtl="0" algn="l">
              <a:spcBef>
                <a:spcPts val="1600"/>
              </a:spcBef>
              <a:spcAft>
                <a:spcPts val="0"/>
              </a:spcAft>
              <a:buNone/>
            </a:pPr>
            <a:r>
              <a:rPr lang="en"/>
              <a:t>∅ = Null, the empty set (no elements)</a:t>
            </a:r>
            <a:endParaRPr/>
          </a:p>
          <a:p>
            <a:pPr indent="0" lvl="0" marL="0" rtl="0" algn="l">
              <a:spcBef>
                <a:spcPts val="1600"/>
              </a:spcBef>
              <a:spcAft>
                <a:spcPts val="0"/>
              </a:spcAft>
              <a:buNone/>
            </a:pPr>
            <a:r>
              <a:rPr lang="en" sz="2400"/>
              <a:t>∪ </a:t>
            </a:r>
            <a:r>
              <a:rPr lang="en"/>
              <a:t>= Union = Or</a:t>
            </a:r>
            <a:endParaRPr/>
          </a:p>
          <a:p>
            <a:pPr indent="0" lvl="0" marL="0" rtl="0" algn="l">
              <a:spcBef>
                <a:spcPts val="1600"/>
              </a:spcBef>
              <a:spcAft>
                <a:spcPts val="0"/>
              </a:spcAft>
              <a:buNone/>
            </a:pPr>
            <a:r>
              <a:rPr lang="en" sz="2400"/>
              <a:t>∩</a:t>
            </a:r>
            <a:r>
              <a:rPr lang="en"/>
              <a:t> = Intersection = And</a:t>
            </a:r>
            <a:endParaRPr/>
          </a:p>
          <a:p>
            <a:pPr indent="0" lvl="0" marL="0" rtl="0" algn="l">
              <a:spcBef>
                <a:spcPts val="1600"/>
              </a:spcBef>
              <a:spcAft>
                <a:spcPts val="1600"/>
              </a:spcAft>
              <a:buNone/>
            </a:pPr>
            <a:r>
              <a:rPr i="1" lang="en"/>
              <a:t>A’</a:t>
            </a:r>
            <a:r>
              <a:rPr lang="en"/>
              <a:t> = Complement of </a:t>
            </a:r>
            <a:r>
              <a:rPr i="1" lang="en"/>
              <a:t>A</a:t>
            </a:r>
            <a:r>
              <a:rPr lang="en"/>
              <a:t> = Everything except </a:t>
            </a:r>
            <a:r>
              <a:rPr i="1" lang="en"/>
              <a:t>A</a:t>
            </a:r>
            <a:endParaRPr/>
          </a:p>
        </p:txBody>
      </p:sp>
      <p:pic>
        <p:nvPicPr>
          <p:cNvPr id="768" name="Google Shape;768;p115"/>
          <p:cNvPicPr preferRelativeResize="0"/>
          <p:nvPr/>
        </p:nvPicPr>
        <p:blipFill rotWithShape="1">
          <a:blip r:embed="rId3">
            <a:alphaModFix/>
          </a:blip>
          <a:srcRect b="0" l="0" r="0" t="4607"/>
          <a:stretch/>
        </p:blipFill>
        <p:spPr>
          <a:xfrm>
            <a:off x="5200950" y="576224"/>
            <a:ext cx="3631350" cy="4193451"/>
          </a:xfrm>
          <a:prstGeom prst="rect">
            <a:avLst/>
          </a:prstGeom>
          <a:noFill/>
          <a:ln>
            <a:noFill/>
          </a:ln>
        </p:spPr>
      </p:pic>
      <p:sp>
        <p:nvSpPr>
          <p:cNvPr id="769" name="Google Shape;769;p115"/>
          <p:cNvSpPr txBox="1"/>
          <p:nvPr>
            <p:ph type="title"/>
          </p:nvPr>
        </p:nvSpPr>
        <p:spPr>
          <a:xfrm>
            <a:off x="5955667" y="55125"/>
            <a:ext cx="2390100" cy="44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Joint Distributions</a:t>
            </a:r>
            <a:endParaRPr sz="2400"/>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3" name="Shape 773"/>
        <p:cNvGrpSpPr/>
        <p:nvPr/>
      </p:nvGrpSpPr>
      <p:grpSpPr>
        <a:xfrm>
          <a:off x="0" y="0"/>
          <a:ext cx="0" cy="0"/>
          <a:chOff x="0" y="0"/>
          <a:chExt cx="0" cy="0"/>
        </a:xfrm>
      </p:grpSpPr>
      <p:sp>
        <p:nvSpPr>
          <p:cNvPr id="774" name="Google Shape;774;p116"/>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Basic Probability Facts</a:t>
            </a:r>
            <a:endParaRPr/>
          </a:p>
        </p:txBody>
      </p:sp>
      <p:sp>
        <p:nvSpPr>
          <p:cNvPr id="775" name="Google Shape;775;p116"/>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0 ≤ P(A) ≤ 1 for any event A</a:t>
            </a:r>
            <a:endParaRPr/>
          </a:p>
          <a:p>
            <a:pPr indent="0" lvl="0" marL="0" rtl="0" algn="l">
              <a:spcBef>
                <a:spcPts val="1600"/>
              </a:spcBef>
              <a:spcAft>
                <a:spcPts val="0"/>
              </a:spcAft>
              <a:buNone/>
            </a:pPr>
            <a:r>
              <a:rPr lang="en"/>
              <a:t>Since 0 ≤ </a:t>
            </a:r>
            <a:r>
              <a:rPr lang="en"/>
              <a:t>|</a:t>
            </a:r>
            <a:r>
              <a:rPr lang="en"/>
              <a:t>A|/|S| ≤ 1 whenever A⊆S</a:t>
            </a:r>
            <a:endParaRPr/>
          </a:p>
          <a:p>
            <a:pPr indent="0" lvl="0" marL="0" rtl="0" algn="l">
              <a:spcBef>
                <a:spcPts val="1600"/>
              </a:spcBef>
              <a:spcAft>
                <a:spcPts val="0"/>
              </a:spcAft>
              <a:buNone/>
            </a:pPr>
            <a:r>
              <a:rPr lang="en"/>
              <a:t>P(∅) = 0</a:t>
            </a:r>
            <a:endParaRPr/>
          </a:p>
          <a:p>
            <a:pPr indent="0" lvl="0" marL="0" rtl="0" algn="l">
              <a:spcBef>
                <a:spcPts val="1600"/>
              </a:spcBef>
              <a:spcAft>
                <a:spcPts val="0"/>
              </a:spcAft>
              <a:buNone/>
            </a:pPr>
            <a:r>
              <a:rPr lang="en"/>
              <a:t>P(S) = 1 if S is the sample space</a:t>
            </a:r>
            <a:endParaRPr/>
          </a:p>
          <a:p>
            <a:pPr indent="0" lvl="0" marL="0" rtl="0" algn="l">
              <a:spcBef>
                <a:spcPts val="1600"/>
              </a:spcBef>
              <a:spcAft>
                <a:spcPts val="0"/>
              </a:spcAft>
              <a:buNone/>
            </a:pPr>
            <a:r>
              <a:rPr lang="en"/>
              <a:t>P(A’) = P(S - A) = 1 - P(A)</a:t>
            </a:r>
            <a:endParaRPr/>
          </a:p>
          <a:p>
            <a:pPr indent="0" lvl="0" marL="0" rtl="0" algn="l">
              <a:spcBef>
                <a:spcPts val="1600"/>
              </a:spcBef>
              <a:spcAft>
                <a:spcPts val="0"/>
              </a:spcAft>
              <a:buNone/>
            </a:pPr>
            <a:r>
              <a:rPr lang="en"/>
              <a:t>P(A</a:t>
            </a:r>
            <a:r>
              <a:rPr lang="en" sz="2400"/>
              <a:t>∪</a:t>
            </a:r>
            <a:r>
              <a:rPr lang="en"/>
              <a:t>B) = P(A) + P(B) if A</a:t>
            </a:r>
            <a:r>
              <a:rPr lang="en" sz="2400"/>
              <a:t>∩</a:t>
            </a:r>
            <a:r>
              <a:rPr lang="en"/>
              <a:t>B = ∅</a:t>
            </a:r>
            <a:endParaRPr/>
          </a:p>
          <a:p>
            <a:pPr indent="0" lvl="0" marL="0" rtl="0" algn="l">
              <a:spcBef>
                <a:spcPts val="1600"/>
              </a:spcBef>
              <a:spcAft>
                <a:spcPts val="1600"/>
              </a:spcAft>
              <a:buNone/>
            </a:pPr>
            <a:r>
              <a:rPr lang="en"/>
              <a:t>P(A</a:t>
            </a:r>
            <a:r>
              <a:rPr lang="en" sz="2400"/>
              <a:t>∪</a:t>
            </a:r>
            <a:r>
              <a:rPr lang="en"/>
              <a:t>B) = P(A) + P(B) - P(A</a:t>
            </a:r>
            <a:r>
              <a:rPr lang="en" sz="2400"/>
              <a:t>∩</a:t>
            </a:r>
            <a:r>
              <a:rPr lang="en"/>
              <a:t>B) for any events A, B</a:t>
            </a:r>
            <a:endParaRPr/>
          </a:p>
        </p:txBody>
      </p:sp>
      <p:pic>
        <p:nvPicPr>
          <p:cNvPr id="776" name="Google Shape;776;p116"/>
          <p:cNvPicPr preferRelativeResize="0"/>
          <p:nvPr/>
        </p:nvPicPr>
        <p:blipFill rotWithShape="1">
          <a:blip r:embed="rId3">
            <a:alphaModFix/>
          </a:blip>
          <a:srcRect b="0" l="0" r="0" t="4607"/>
          <a:stretch/>
        </p:blipFill>
        <p:spPr>
          <a:xfrm>
            <a:off x="5505750" y="576224"/>
            <a:ext cx="3631350" cy="4193451"/>
          </a:xfrm>
          <a:prstGeom prst="rect">
            <a:avLst/>
          </a:prstGeom>
          <a:noFill/>
          <a:ln>
            <a:noFill/>
          </a:ln>
        </p:spPr>
      </p:pic>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0" name="Shape 780"/>
        <p:cNvGrpSpPr/>
        <p:nvPr/>
      </p:nvGrpSpPr>
      <p:grpSpPr>
        <a:xfrm>
          <a:off x="0" y="0"/>
          <a:ext cx="0" cy="0"/>
          <a:chOff x="0" y="0"/>
          <a:chExt cx="0" cy="0"/>
        </a:xfrm>
      </p:grpSpPr>
      <p:sp>
        <p:nvSpPr>
          <p:cNvPr id="781" name="Google Shape;781;p117"/>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Disjoint</a:t>
            </a:r>
            <a:endParaRPr/>
          </a:p>
        </p:txBody>
      </p:sp>
      <p:sp>
        <p:nvSpPr>
          <p:cNvPr id="782" name="Google Shape;782;p117"/>
          <p:cNvSpPr txBox="1"/>
          <p:nvPr>
            <p:ph idx="1" type="body"/>
          </p:nvPr>
        </p:nvSpPr>
        <p:spPr>
          <a:xfrm>
            <a:off x="311700" y="13425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Events </a:t>
            </a:r>
            <a:r>
              <a:rPr i="1" lang="en"/>
              <a:t>A</a:t>
            </a:r>
            <a:r>
              <a:rPr lang="en"/>
              <a:t> and </a:t>
            </a:r>
            <a:r>
              <a:rPr i="1" lang="en"/>
              <a:t>B</a:t>
            </a:r>
            <a:r>
              <a:rPr lang="en"/>
              <a:t> are </a:t>
            </a:r>
            <a:r>
              <a:rPr b="1" lang="en"/>
              <a:t>disjoint</a:t>
            </a:r>
            <a:r>
              <a:rPr lang="en"/>
              <a:t> or </a:t>
            </a:r>
            <a:r>
              <a:rPr b="1" lang="en"/>
              <a:t>mutually exclusive </a:t>
            </a:r>
            <a:r>
              <a:rPr lang="en"/>
              <a:t>if they have no common outcomes. </a:t>
            </a:r>
            <a:endParaRPr/>
          </a:p>
          <a:p>
            <a:pPr indent="0" lvl="0" marL="0" rtl="0" algn="l">
              <a:spcBef>
                <a:spcPts val="1600"/>
              </a:spcBef>
              <a:spcAft>
                <a:spcPts val="0"/>
              </a:spcAft>
              <a:buNone/>
            </a:pPr>
            <a:r>
              <a:rPr lang="en"/>
              <a:t>The previous slide said:</a:t>
            </a:r>
            <a:endParaRPr/>
          </a:p>
          <a:p>
            <a:pPr indent="0" lvl="0" marL="0" rtl="0" algn="l">
              <a:spcBef>
                <a:spcPts val="1600"/>
              </a:spcBef>
              <a:spcAft>
                <a:spcPts val="0"/>
              </a:spcAft>
              <a:buNone/>
            </a:pPr>
            <a:r>
              <a:rPr lang="en"/>
              <a:t>P(A</a:t>
            </a:r>
            <a:r>
              <a:rPr lang="en" sz="2400"/>
              <a:t>∪</a:t>
            </a:r>
            <a:r>
              <a:rPr lang="en"/>
              <a:t>B) = P(A) + P(B) if A</a:t>
            </a:r>
            <a:r>
              <a:rPr lang="en" sz="2400"/>
              <a:t>∩</a:t>
            </a:r>
            <a:r>
              <a:rPr lang="en"/>
              <a:t>B = ∅</a:t>
            </a:r>
            <a:endParaRPr/>
          </a:p>
          <a:p>
            <a:pPr indent="0" lvl="0" marL="0" rtl="0" algn="l">
              <a:spcBef>
                <a:spcPts val="1600"/>
              </a:spcBef>
              <a:spcAft>
                <a:spcPts val="0"/>
              </a:spcAft>
              <a:buNone/>
            </a:pPr>
            <a:r>
              <a:rPr lang="en"/>
              <a:t>P(A</a:t>
            </a:r>
            <a:r>
              <a:rPr lang="en" sz="2400"/>
              <a:t>∪</a:t>
            </a:r>
            <a:r>
              <a:rPr lang="en"/>
              <a:t>B) = P(A) + P(B) - P(A</a:t>
            </a:r>
            <a:r>
              <a:rPr lang="en" sz="2400"/>
              <a:t>∩</a:t>
            </a:r>
            <a:r>
              <a:rPr lang="en"/>
              <a:t>B) for any events A, B</a:t>
            </a:r>
            <a:endParaRPr/>
          </a:p>
          <a:p>
            <a:pPr indent="0" lvl="0" marL="0" rtl="0" algn="l">
              <a:spcBef>
                <a:spcPts val="1600"/>
              </a:spcBef>
              <a:spcAft>
                <a:spcPts val="1600"/>
              </a:spcAft>
              <a:buNone/>
            </a:pPr>
            <a:r>
              <a:rPr lang="en"/>
              <a:t>Consider how these two rules are related to the concept of </a:t>
            </a:r>
            <a:r>
              <a:rPr b="1" lang="en"/>
              <a:t>disjoint</a:t>
            </a:r>
            <a:r>
              <a:rPr lang="en"/>
              <a:t> sets.</a:t>
            </a:r>
            <a:endParaRPr/>
          </a:p>
        </p:txBody>
      </p:sp>
      <p:pic>
        <p:nvPicPr>
          <p:cNvPr id="783" name="Google Shape;783;p117"/>
          <p:cNvPicPr preferRelativeResize="0"/>
          <p:nvPr/>
        </p:nvPicPr>
        <p:blipFill rotWithShape="1">
          <a:blip r:embed="rId3">
            <a:alphaModFix/>
          </a:blip>
          <a:srcRect b="36885" l="0" r="50879" t="34036"/>
          <a:stretch/>
        </p:blipFill>
        <p:spPr>
          <a:xfrm>
            <a:off x="7225200" y="159600"/>
            <a:ext cx="1783774" cy="1278250"/>
          </a:xfrm>
          <a:prstGeom prst="rect">
            <a:avLst/>
          </a:prstGeom>
          <a:noFill/>
          <a:ln>
            <a:noFill/>
          </a:ln>
        </p:spPr>
      </p:pic>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7" name="Shape 787"/>
        <p:cNvGrpSpPr/>
        <p:nvPr/>
      </p:nvGrpSpPr>
      <p:grpSpPr>
        <a:xfrm>
          <a:off x="0" y="0"/>
          <a:ext cx="0" cy="0"/>
          <a:chOff x="0" y="0"/>
          <a:chExt cx="0" cy="0"/>
        </a:xfrm>
      </p:grpSpPr>
      <p:sp>
        <p:nvSpPr>
          <p:cNvPr id="788" name="Google Shape;788;p118"/>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Comparing Complex Probabilities</a:t>
            </a:r>
            <a:endParaRPr/>
          </a:p>
        </p:txBody>
      </p:sp>
      <p:sp>
        <p:nvSpPr>
          <p:cNvPr id="789" name="Google Shape;789;p118"/>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Which is more likely when you draw a card from a standard deck?</a:t>
            </a:r>
            <a:endParaRPr/>
          </a:p>
          <a:p>
            <a:pPr indent="0" lvl="0" marL="0" rtl="0" algn="l">
              <a:spcBef>
                <a:spcPts val="1600"/>
              </a:spcBef>
              <a:spcAft>
                <a:spcPts val="0"/>
              </a:spcAft>
              <a:buNone/>
            </a:pPr>
            <a:r>
              <a:rPr lang="en"/>
              <a:t>A: That you will draw a card that is either a red card or a face card</a:t>
            </a:r>
            <a:br>
              <a:rPr lang="en"/>
            </a:br>
            <a:r>
              <a:rPr lang="en"/>
              <a:t>B: That you will draw a card that is neither a face card nor a club</a:t>
            </a:r>
            <a:endParaRPr/>
          </a:p>
          <a:p>
            <a:pPr indent="0" lvl="0" marL="0" rtl="0" algn="l">
              <a:spcBef>
                <a:spcPts val="1600"/>
              </a:spcBef>
              <a:spcAft>
                <a:spcPts val="0"/>
              </a:spcAft>
              <a:buNone/>
            </a:pPr>
            <a:r>
              <a:rPr lang="en"/>
              <a:t>The sample space for both is 52, so the probabilities will have the same denominator. Let’s focus on the numerators.</a:t>
            </a:r>
            <a:endParaRPr/>
          </a:p>
          <a:p>
            <a:pPr indent="0" lvl="0" marL="0" rtl="0" algn="l">
              <a:spcBef>
                <a:spcPts val="1600"/>
              </a:spcBef>
              <a:spcAft>
                <a:spcPts val="1600"/>
              </a:spcAft>
              <a:buNone/>
            </a:pPr>
            <a:r>
              <a:t/>
            </a:r>
            <a:endParaRP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3" name="Shape 793"/>
        <p:cNvGrpSpPr/>
        <p:nvPr/>
      </p:nvGrpSpPr>
      <p:grpSpPr>
        <a:xfrm>
          <a:off x="0" y="0"/>
          <a:ext cx="0" cy="0"/>
          <a:chOff x="0" y="0"/>
          <a:chExt cx="0" cy="0"/>
        </a:xfrm>
      </p:grpSpPr>
      <p:sp>
        <p:nvSpPr>
          <p:cNvPr id="794" name="Google Shape;794;p119"/>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Comparing Complex Probabilities</a:t>
            </a:r>
            <a:endParaRPr/>
          </a:p>
        </p:txBody>
      </p:sp>
      <p:sp>
        <p:nvSpPr>
          <p:cNvPr id="795" name="Google Shape;795;p119"/>
          <p:cNvSpPr txBox="1"/>
          <p:nvPr>
            <p:ph idx="1" type="body"/>
          </p:nvPr>
        </p:nvSpPr>
        <p:spPr>
          <a:xfrm>
            <a:off x="1593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A: That you will draw a card that is either a red card or a face card</a:t>
            </a:r>
            <a:endParaRPr b="1"/>
          </a:p>
          <a:p>
            <a:pPr indent="0" lvl="0" marL="0" rtl="0" algn="l">
              <a:spcBef>
                <a:spcPts val="1600"/>
              </a:spcBef>
              <a:spcAft>
                <a:spcPts val="0"/>
              </a:spcAft>
              <a:buNone/>
            </a:pPr>
            <a:r>
              <a:rPr i="1" lang="en"/>
              <a:t>P</a:t>
            </a:r>
            <a:r>
              <a:rPr lang="en"/>
              <a:t>(red </a:t>
            </a:r>
            <a:r>
              <a:rPr lang="en" sz="2400"/>
              <a:t>∪ </a:t>
            </a:r>
            <a:r>
              <a:rPr lang="en"/>
              <a:t>face) = </a:t>
            </a:r>
            <a:endParaRPr/>
          </a:p>
          <a:p>
            <a:pPr indent="0" lvl="0" marL="0" rtl="0" algn="l">
              <a:spcBef>
                <a:spcPts val="1600"/>
              </a:spcBef>
              <a:spcAft>
                <a:spcPts val="0"/>
              </a:spcAft>
              <a:buNone/>
            </a:pPr>
            <a:r>
              <a:rPr b="1" lang="en"/>
              <a:t>B: That you will draw a card that is neither a face card nor a club</a:t>
            </a:r>
            <a:endParaRPr b="1"/>
          </a:p>
          <a:p>
            <a:pPr indent="0" lvl="0" marL="0" rtl="0" algn="l">
              <a:spcBef>
                <a:spcPts val="1600"/>
              </a:spcBef>
              <a:spcAft>
                <a:spcPts val="0"/>
              </a:spcAft>
              <a:buNone/>
            </a:pPr>
            <a:r>
              <a:rPr i="1" lang="en"/>
              <a:t>P</a:t>
            </a:r>
            <a:r>
              <a:rPr lang="en"/>
              <a:t>(face </a:t>
            </a:r>
            <a:r>
              <a:rPr lang="en" sz="2400"/>
              <a:t>∪ </a:t>
            </a:r>
            <a:r>
              <a:rPr lang="en"/>
              <a:t>club)’ =</a:t>
            </a:r>
            <a:endParaRPr/>
          </a:p>
          <a:p>
            <a:pPr indent="0" lvl="0" marL="0" rtl="0" algn="l">
              <a:spcBef>
                <a:spcPts val="1600"/>
              </a:spcBef>
              <a:spcAft>
                <a:spcPts val="1600"/>
              </a:spcAft>
              <a:buNone/>
            </a:pPr>
            <a:r>
              <a:t/>
            </a:r>
            <a:endParaRPr/>
          </a:p>
        </p:txBody>
      </p:sp>
      <p:sp>
        <p:nvSpPr>
          <p:cNvPr id="796" name="Google Shape;796;p119"/>
          <p:cNvSpPr txBox="1"/>
          <p:nvPr>
            <p:ph idx="1" type="body"/>
          </p:nvPr>
        </p:nvSpPr>
        <p:spPr>
          <a:xfrm>
            <a:off x="1970363" y="1795140"/>
            <a:ext cx="3630000" cy="549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i="1" lang="en"/>
              <a:t>P</a:t>
            </a:r>
            <a:r>
              <a:rPr lang="en"/>
              <a:t>(red) + P(face) - P(red </a:t>
            </a:r>
            <a:r>
              <a:rPr lang="en" sz="2400"/>
              <a:t>∩ </a:t>
            </a:r>
            <a:r>
              <a:rPr lang="en"/>
              <a:t>face</a:t>
            </a:r>
            <a:r>
              <a:rPr lang="en"/>
              <a:t>) =</a:t>
            </a:r>
            <a:endParaRPr/>
          </a:p>
        </p:txBody>
      </p:sp>
      <p:sp>
        <p:nvSpPr>
          <p:cNvPr id="797" name="Google Shape;797;p119"/>
          <p:cNvSpPr txBox="1"/>
          <p:nvPr/>
        </p:nvSpPr>
        <p:spPr>
          <a:xfrm>
            <a:off x="5442225" y="1871350"/>
            <a:ext cx="2615400" cy="549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800">
                <a:solidFill>
                  <a:schemeClr val="dk2"/>
                </a:solidFill>
                <a:latin typeface="Open Sans"/>
                <a:ea typeface="Open Sans"/>
                <a:cs typeface="Open Sans"/>
                <a:sym typeface="Open Sans"/>
              </a:rPr>
              <a:t>(26 + 12 - 6)/52 = 32/52</a:t>
            </a:r>
            <a:endParaRPr/>
          </a:p>
        </p:txBody>
      </p:sp>
      <p:sp>
        <p:nvSpPr>
          <p:cNvPr id="798" name="Google Shape;798;p119"/>
          <p:cNvSpPr txBox="1"/>
          <p:nvPr>
            <p:ph idx="1" type="body"/>
          </p:nvPr>
        </p:nvSpPr>
        <p:spPr>
          <a:xfrm>
            <a:off x="2046575" y="2912100"/>
            <a:ext cx="2525400" cy="549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1 - ( </a:t>
            </a:r>
            <a:r>
              <a:rPr i="1" lang="en"/>
              <a:t>P</a:t>
            </a:r>
            <a:r>
              <a:rPr lang="en"/>
              <a:t>(face </a:t>
            </a:r>
            <a:r>
              <a:rPr lang="en" sz="2400"/>
              <a:t>∪ </a:t>
            </a:r>
            <a:r>
              <a:rPr lang="en"/>
              <a:t>club) ) = </a:t>
            </a:r>
            <a:endParaRPr/>
          </a:p>
        </p:txBody>
      </p:sp>
      <p:sp>
        <p:nvSpPr>
          <p:cNvPr id="799" name="Google Shape;799;p119"/>
          <p:cNvSpPr txBox="1"/>
          <p:nvPr/>
        </p:nvSpPr>
        <p:spPr>
          <a:xfrm>
            <a:off x="4346100" y="2912100"/>
            <a:ext cx="4580700" cy="549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800">
                <a:solidFill>
                  <a:schemeClr val="dk2"/>
                </a:solidFill>
                <a:latin typeface="Open Sans"/>
                <a:ea typeface="Open Sans"/>
                <a:cs typeface="Open Sans"/>
                <a:sym typeface="Open Sans"/>
              </a:rPr>
              <a:t>1 - </a:t>
            </a:r>
            <a:r>
              <a:rPr lang="en" sz="1800">
                <a:solidFill>
                  <a:schemeClr val="dk2"/>
                </a:solidFill>
                <a:latin typeface="Open Sans"/>
                <a:ea typeface="Open Sans"/>
                <a:cs typeface="Open Sans"/>
                <a:sym typeface="Open Sans"/>
              </a:rPr>
              <a:t>( </a:t>
            </a:r>
            <a:r>
              <a:rPr i="1" lang="en" sz="1800">
                <a:solidFill>
                  <a:schemeClr val="dk2"/>
                </a:solidFill>
                <a:latin typeface="Open Sans"/>
                <a:ea typeface="Open Sans"/>
                <a:cs typeface="Open Sans"/>
                <a:sym typeface="Open Sans"/>
              </a:rPr>
              <a:t>P</a:t>
            </a:r>
            <a:r>
              <a:rPr lang="en" sz="1800">
                <a:solidFill>
                  <a:schemeClr val="dk2"/>
                </a:solidFill>
                <a:latin typeface="Open Sans"/>
                <a:ea typeface="Open Sans"/>
                <a:cs typeface="Open Sans"/>
                <a:sym typeface="Open Sans"/>
              </a:rPr>
              <a:t>(face) + </a:t>
            </a:r>
            <a:r>
              <a:rPr i="1" lang="en" sz="1800">
                <a:solidFill>
                  <a:schemeClr val="dk2"/>
                </a:solidFill>
                <a:latin typeface="Open Sans"/>
                <a:ea typeface="Open Sans"/>
                <a:cs typeface="Open Sans"/>
                <a:sym typeface="Open Sans"/>
              </a:rPr>
              <a:t>P(</a:t>
            </a:r>
            <a:r>
              <a:rPr lang="en" sz="1800">
                <a:solidFill>
                  <a:schemeClr val="dk2"/>
                </a:solidFill>
                <a:latin typeface="Open Sans"/>
                <a:ea typeface="Open Sans"/>
                <a:cs typeface="Open Sans"/>
                <a:sym typeface="Open Sans"/>
              </a:rPr>
              <a:t>club) - </a:t>
            </a:r>
            <a:r>
              <a:rPr i="1" lang="en" sz="1800">
                <a:solidFill>
                  <a:schemeClr val="dk2"/>
                </a:solidFill>
                <a:latin typeface="Open Sans"/>
                <a:ea typeface="Open Sans"/>
                <a:cs typeface="Open Sans"/>
                <a:sym typeface="Open Sans"/>
              </a:rPr>
              <a:t>P</a:t>
            </a:r>
            <a:r>
              <a:rPr lang="en" sz="1800">
                <a:solidFill>
                  <a:schemeClr val="dk2"/>
                </a:solidFill>
                <a:latin typeface="Open Sans"/>
                <a:ea typeface="Open Sans"/>
                <a:cs typeface="Open Sans"/>
                <a:sym typeface="Open Sans"/>
              </a:rPr>
              <a:t>(face </a:t>
            </a:r>
            <a:r>
              <a:rPr lang="en" sz="2400">
                <a:solidFill>
                  <a:schemeClr val="dk2"/>
                </a:solidFill>
                <a:latin typeface="Open Sans"/>
                <a:ea typeface="Open Sans"/>
                <a:cs typeface="Open Sans"/>
                <a:sym typeface="Open Sans"/>
              </a:rPr>
              <a:t>∩</a:t>
            </a:r>
            <a:r>
              <a:rPr lang="en" sz="1800">
                <a:solidFill>
                  <a:schemeClr val="dk2"/>
                </a:solidFill>
                <a:latin typeface="Open Sans"/>
                <a:ea typeface="Open Sans"/>
                <a:cs typeface="Open Sans"/>
                <a:sym typeface="Open Sans"/>
              </a:rPr>
              <a:t> club) ) =</a:t>
            </a:r>
            <a:endParaRPr/>
          </a:p>
        </p:txBody>
      </p:sp>
      <p:sp>
        <p:nvSpPr>
          <p:cNvPr id="800" name="Google Shape;800;p119"/>
          <p:cNvSpPr txBox="1"/>
          <p:nvPr/>
        </p:nvSpPr>
        <p:spPr>
          <a:xfrm>
            <a:off x="4346100" y="3461100"/>
            <a:ext cx="4580700" cy="632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800">
                <a:solidFill>
                  <a:schemeClr val="dk2"/>
                </a:solidFill>
                <a:latin typeface="Open Sans"/>
                <a:ea typeface="Open Sans"/>
                <a:cs typeface="Open Sans"/>
                <a:sym typeface="Open Sans"/>
              </a:rPr>
              <a:t>1 - ( (12 + 13 - 3)/52 ) = 1 - (22/52) = 30/52</a:t>
            </a:r>
            <a:endParaRPr sz="1800"/>
          </a:p>
        </p:txBody>
      </p:sp>
      <p:sp>
        <p:nvSpPr>
          <p:cNvPr id="801" name="Google Shape;801;p119"/>
          <p:cNvSpPr txBox="1"/>
          <p:nvPr/>
        </p:nvSpPr>
        <p:spPr>
          <a:xfrm>
            <a:off x="311700" y="4011700"/>
            <a:ext cx="7127400" cy="819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 sz="1800">
                <a:solidFill>
                  <a:schemeClr val="dk2"/>
                </a:solidFill>
                <a:latin typeface="Open Sans"/>
                <a:ea typeface="Open Sans"/>
                <a:cs typeface="Open Sans"/>
                <a:sym typeface="Open Sans"/>
              </a:rPr>
              <a:t>Conclusion: You are more likely to draw either a red or face card than neither face or club card.</a:t>
            </a:r>
            <a:endParaRPr b="1" sz="18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96"/>
                                        </p:tgtEl>
                                        <p:attrNameLst>
                                          <p:attrName>style.visibility</p:attrName>
                                        </p:attrNameLst>
                                      </p:cBhvr>
                                      <p:to>
                                        <p:strVal val="visible"/>
                                      </p:to>
                                    </p:set>
                                    <p:animEffect filter="fade" transition="in">
                                      <p:cBhvr>
                                        <p:cTn dur="1000"/>
                                        <p:tgtEl>
                                          <p:spTgt spid="79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97"/>
                                        </p:tgtEl>
                                        <p:attrNameLst>
                                          <p:attrName>style.visibility</p:attrName>
                                        </p:attrNameLst>
                                      </p:cBhvr>
                                      <p:to>
                                        <p:strVal val="visible"/>
                                      </p:to>
                                    </p:set>
                                    <p:animEffect filter="fade" transition="in">
                                      <p:cBhvr>
                                        <p:cTn dur="1000"/>
                                        <p:tgtEl>
                                          <p:spTgt spid="79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98"/>
                                        </p:tgtEl>
                                        <p:attrNameLst>
                                          <p:attrName>style.visibility</p:attrName>
                                        </p:attrNameLst>
                                      </p:cBhvr>
                                      <p:to>
                                        <p:strVal val="visible"/>
                                      </p:to>
                                    </p:set>
                                    <p:animEffect filter="fade" transition="in">
                                      <p:cBhvr>
                                        <p:cTn dur="1000"/>
                                        <p:tgtEl>
                                          <p:spTgt spid="79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99"/>
                                        </p:tgtEl>
                                        <p:attrNameLst>
                                          <p:attrName>style.visibility</p:attrName>
                                        </p:attrNameLst>
                                      </p:cBhvr>
                                      <p:to>
                                        <p:strVal val="visible"/>
                                      </p:to>
                                    </p:set>
                                    <p:animEffect filter="fade" transition="in">
                                      <p:cBhvr>
                                        <p:cTn dur="1000"/>
                                        <p:tgtEl>
                                          <p:spTgt spid="79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00"/>
                                        </p:tgtEl>
                                        <p:attrNameLst>
                                          <p:attrName>style.visibility</p:attrName>
                                        </p:attrNameLst>
                                      </p:cBhvr>
                                      <p:to>
                                        <p:strVal val="visible"/>
                                      </p:to>
                                    </p:set>
                                    <p:animEffect filter="fade" transition="in">
                                      <p:cBhvr>
                                        <p:cTn dur="1000"/>
                                        <p:tgtEl>
                                          <p:spTgt spid="80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01"/>
                                        </p:tgtEl>
                                        <p:attrNameLst>
                                          <p:attrName>style.visibility</p:attrName>
                                        </p:attrNameLst>
                                      </p:cBhvr>
                                      <p:to>
                                        <p:strVal val="visible"/>
                                      </p:to>
                                    </p:set>
                                    <p:animEffect filter="fade" transition="in">
                                      <p:cBhvr>
                                        <p:cTn dur="1000"/>
                                        <p:tgtEl>
                                          <p:spTgt spid="80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5" name="Shape 805"/>
        <p:cNvGrpSpPr/>
        <p:nvPr/>
      </p:nvGrpSpPr>
      <p:grpSpPr>
        <a:xfrm>
          <a:off x="0" y="0"/>
          <a:ext cx="0" cy="0"/>
          <a:chOff x="0" y="0"/>
          <a:chExt cx="0" cy="0"/>
        </a:xfrm>
      </p:grpSpPr>
      <p:sp>
        <p:nvSpPr>
          <p:cNvPr id="806" name="Google Shape;806;p120"/>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Conditional Probability</a:t>
            </a:r>
            <a:endParaRPr/>
          </a:p>
        </p:txBody>
      </p:sp>
      <p:sp>
        <p:nvSpPr>
          <p:cNvPr id="807" name="Google Shape;807;p120"/>
          <p:cNvSpPr txBox="1"/>
          <p:nvPr>
            <p:ph idx="1" type="body"/>
          </p:nvPr>
        </p:nvSpPr>
        <p:spPr>
          <a:xfrm>
            <a:off x="311700" y="1266325"/>
            <a:ext cx="8520600" cy="3558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C</a:t>
            </a:r>
            <a:r>
              <a:rPr b="1" lang="en"/>
              <a:t>onditional probability</a:t>
            </a:r>
            <a:r>
              <a:rPr lang="en"/>
              <a:t> is a measure of the probability of an event given that another event has occurred.</a:t>
            </a:r>
            <a:endParaRPr/>
          </a:p>
          <a:p>
            <a:pPr indent="0" lvl="0" marL="0" rtl="0" algn="l">
              <a:spcBef>
                <a:spcPts val="1600"/>
              </a:spcBef>
              <a:spcAft>
                <a:spcPts val="0"/>
              </a:spcAft>
              <a:buNone/>
            </a:pPr>
            <a:r>
              <a:rPr lang="en"/>
              <a:t>For events </a:t>
            </a:r>
            <a:r>
              <a:rPr i="1" lang="en"/>
              <a:t>A</a:t>
            </a:r>
            <a:r>
              <a:rPr lang="en"/>
              <a:t> and </a:t>
            </a:r>
            <a:r>
              <a:rPr i="1" lang="en"/>
              <a:t>B</a:t>
            </a:r>
            <a:r>
              <a:rPr lang="en"/>
              <a:t>, the notation for The Probability of event A occurring given that event B has occurred is:</a:t>
            </a:r>
            <a:endParaRPr/>
          </a:p>
          <a:p>
            <a:pPr indent="0" lvl="0" marL="0" rtl="0" algn="ctr">
              <a:spcBef>
                <a:spcPts val="1600"/>
              </a:spcBef>
              <a:spcAft>
                <a:spcPts val="0"/>
              </a:spcAft>
              <a:buNone/>
            </a:pPr>
            <a:r>
              <a:rPr i="1" lang="en"/>
              <a:t>P</a:t>
            </a:r>
            <a:r>
              <a:rPr lang="en"/>
              <a:t>(A|B)</a:t>
            </a:r>
            <a:endParaRPr/>
          </a:p>
          <a:p>
            <a:pPr indent="0" lvl="0" marL="0" rtl="0" algn="l">
              <a:spcBef>
                <a:spcPts val="1600"/>
              </a:spcBef>
              <a:spcAft>
                <a:spcPts val="0"/>
              </a:spcAft>
              <a:buNone/>
            </a:pPr>
            <a:r>
              <a:rPr lang="en"/>
              <a:t>Example:</a:t>
            </a:r>
            <a:br>
              <a:rPr lang="en"/>
            </a:br>
            <a:r>
              <a:rPr lang="en"/>
              <a:t>The probability that if you draw a face card it is a jack:</a:t>
            </a:r>
            <a:endParaRPr/>
          </a:p>
          <a:p>
            <a:pPr indent="0" lvl="0" marL="0" rtl="0" algn="ctr">
              <a:spcBef>
                <a:spcPts val="1600"/>
              </a:spcBef>
              <a:spcAft>
                <a:spcPts val="1600"/>
              </a:spcAft>
              <a:buNone/>
            </a:pPr>
            <a:r>
              <a:rPr i="1" lang="en"/>
              <a:t>P</a:t>
            </a:r>
            <a:r>
              <a:rPr lang="en"/>
              <a:t>(jack|face)</a:t>
            </a:r>
            <a:endParaRPr/>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1" name="Shape 811"/>
        <p:cNvGrpSpPr/>
        <p:nvPr/>
      </p:nvGrpSpPr>
      <p:grpSpPr>
        <a:xfrm>
          <a:off x="0" y="0"/>
          <a:ext cx="0" cy="0"/>
          <a:chOff x="0" y="0"/>
          <a:chExt cx="0" cy="0"/>
        </a:xfrm>
      </p:grpSpPr>
      <p:sp>
        <p:nvSpPr>
          <p:cNvPr id="812" name="Google Shape;812;p121"/>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Conditional Probability</a:t>
            </a:r>
            <a:endParaRPr/>
          </a:p>
        </p:txBody>
      </p:sp>
      <p:sp>
        <p:nvSpPr>
          <p:cNvPr id="813" name="Google Shape;813;p121"/>
          <p:cNvSpPr txBox="1"/>
          <p:nvPr>
            <p:ph idx="1" type="body"/>
          </p:nvPr>
        </p:nvSpPr>
        <p:spPr>
          <a:xfrm>
            <a:off x="311700" y="1266325"/>
            <a:ext cx="8712600" cy="3558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a:t>P</a:t>
            </a:r>
            <a:r>
              <a:rPr lang="en"/>
              <a:t>(A|B) may or may not be equal to </a:t>
            </a:r>
            <a:r>
              <a:rPr i="1" lang="en"/>
              <a:t>P</a:t>
            </a:r>
            <a:r>
              <a:rPr lang="en"/>
              <a:t>(A)</a:t>
            </a:r>
            <a:endParaRPr/>
          </a:p>
          <a:p>
            <a:pPr indent="0" lvl="0" marL="0" rtl="0" algn="l">
              <a:spcBef>
                <a:spcPts val="1600"/>
              </a:spcBef>
              <a:spcAft>
                <a:spcPts val="0"/>
              </a:spcAft>
              <a:buNone/>
            </a:pPr>
            <a:r>
              <a:rPr lang="en"/>
              <a:t>If and only if (iff) </a:t>
            </a:r>
            <a:r>
              <a:rPr i="1" lang="en"/>
              <a:t>P</a:t>
            </a:r>
            <a:r>
              <a:rPr lang="en"/>
              <a:t>(A|B) = </a:t>
            </a:r>
            <a:r>
              <a:rPr i="1" lang="en"/>
              <a:t>P</a:t>
            </a:r>
            <a:r>
              <a:rPr lang="en"/>
              <a:t>(A), then events A and B are said to be </a:t>
            </a:r>
            <a:r>
              <a:rPr b="1" lang="en"/>
              <a:t>independent.</a:t>
            </a:r>
            <a:endParaRPr b="1"/>
          </a:p>
          <a:p>
            <a:pPr indent="0" lvl="0" marL="0" rtl="0" algn="l">
              <a:spcBef>
                <a:spcPts val="1600"/>
              </a:spcBef>
              <a:spcAft>
                <a:spcPts val="0"/>
              </a:spcAft>
              <a:buNone/>
            </a:pPr>
            <a:r>
              <a:rPr lang="en"/>
              <a:t>The formula for conditional probability in all cases is:</a:t>
            </a:r>
            <a:endParaRPr/>
          </a:p>
          <a:p>
            <a:pPr indent="0" lvl="0" marL="0" rtl="0" algn="l">
              <a:spcBef>
                <a:spcPts val="1600"/>
              </a:spcBef>
              <a:spcAft>
                <a:spcPts val="0"/>
              </a:spcAft>
              <a:buNone/>
            </a:pPr>
            <a:br>
              <a:rPr lang="en"/>
            </a:br>
            <a:endParaRPr/>
          </a:p>
          <a:p>
            <a:pPr indent="0" lvl="0" marL="0" rtl="0" algn="l">
              <a:spcBef>
                <a:spcPts val="1600"/>
              </a:spcBef>
              <a:spcAft>
                <a:spcPts val="1600"/>
              </a:spcAft>
              <a:buNone/>
            </a:pPr>
            <a:r>
              <a:rPr lang="en"/>
              <a:t>This can also be rewritten as a formula for the intersection </a:t>
            </a:r>
            <a:r>
              <a:rPr i="1" lang="en"/>
              <a:t>P</a:t>
            </a:r>
            <a:r>
              <a:rPr lang="en"/>
              <a:t>(A </a:t>
            </a:r>
            <a:r>
              <a:rPr lang="en" sz="2400"/>
              <a:t>∩</a:t>
            </a:r>
            <a:r>
              <a:rPr lang="en"/>
              <a:t> B):</a:t>
            </a:r>
            <a:endParaRPr/>
          </a:p>
        </p:txBody>
      </p:sp>
      <p:pic>
        <p:nvPicPr>
          <p:cNvPr id="814" name="Google Shape;814;p121"/>
          <p:cNvPicPr preferRelativeResize="0"/>
          <p:nvPr/>
        </p:nvPicPr>
        <p:blipFill>
          <a:blip r:embed="rId3">
            <a:alphaModFix/>
          </a:blip>
          <a:stretch>
            <a:fillRect/>
          </a:stretch>
        </p:blipFill>
        <p:spPr>
          <a:xfrm>
            <a:off x="3306838" y="2828275"/>
            <a:ext cx="2530315" cy="707400"/>
          </a:xfrm>
          <a:prstGeom prst="rect">
            <a:avLst/>
          </a:prstGeom>
          <a:noFill/>
          <a:ln>
            <a:noFill/>
          </a:ln>
        </p:spPr>
      </p:pic>
      <p:pic>
        <p:nvPicPr>
          <p:cNvPr id="815" name="Google Shape;815;p121"/>
          <p:cNvPicPr preferRelativeResize="0"/>
          <p:nvPr/>
        </p:nvPicPr>
        <p:blipFill>
          <a:blip r:embed="rId4">
            <a:alphaModFix/>
          </a:blip>
          <a:stretch>
            <a:fillRect/>
          </a:stretch>
        </p:blipFill>
        <p:spPr>
          <a:xfrm>
            <a:off x="3042638" y="4270325"/>
            <a:ext cx="3058725" cy="3257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 name="Shape 133"/>
        <p:cNvGrpSpPr/>
        <p:nvPr/>
      </p:nvGrpSpPr>
      <p:grpSpPr>
        <a:xfrm>
          <a:off x="0" y="0"/>
          <a:ext cx="0" cy="0"/>
          <a:chOff x="0" y="0"/>
          <a:chExt cx="0" cy="0"/>
        </a:xfrm>
      </p:grpSpPr>
      <p:sp>
        <p:nvSpPr>
          <p:cNvPr id="134" name="Google Shape;134;p23"/>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Statistics?</a:t>
            </a:r>
            <a:endParaRPr/>
          </a:p>
        </p:txBody>
      </p:sp>
      <p:sp>
        <p:nvSpPr>
          <p:cNvPr id="135" name="Google Shape;135;p23"/>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Statistics is </a:t>
            </a:r>
            <a:r>
              <a:rPr lang="en"/>
              <a:t>a branch of mathematics dealing with the collection, analysis, interpretation, and presentation of masses of numerical data.</a:t>
            </a:r>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9" name="Shape 819"/>
        <p:cNvGrpSpPr/>
        <p:nvPr/>
      </p:nvGrpSpPr>
      <p:grpSpPr>
        <a:xfrm>
          <a:off x="0" y="0"/>
          <a:ext cx="0" cy="0"/>
          <a:chOff x="0" y="0"/>
          <a:chExt cx="0" cy="0"/>
        </a:xfrm>
      </p:grpSpPr>
      <p:sp>
        <p:nvSpPr>
          <p:cNvPr id="820" name="Google Shape;820;p122"/>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Conditional Probability</a:t>
            </a:r>
            <a:endParaRPr/>
          </a:p>
        </p:txBody>
      </p:sp>
      <p:sp>
        <p:nvSpPr>
          <p:cNvPr id="821" name="Google Shape;821;p122"/>
          <p:cNvSpPr txBox="1"/>
          <p:nvPr>
            <p:ph idx="1" type="body"/>
          </p:nvPr>
        </p:nvSpPr>
        <p:spPr>
          <a:xfrm>
            <a:off x="311700" y="1266325"/>
            <a:ext cx="8520600" cy="3558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Let’s look a little closer at conditional probability for independent events:</a:t>
            </a:r>
            <a:endParaRPr/>
          </a:p>
          <a:p>
            <a:pPr indent="0" lvl="0" marL="0" rtl="0" algn="l">
              <a:spcBef>
                <a:spcPts val="1600"/>
              </a:spcBef>
              <a:spcAft>
                <a:spcPts val="0"/>
              </a:spcAft>
              <a:buNone/>
            </a:pPr>
            <a:r>
              <a:rPr lang="en"/>
              <a:t>If I roll a die and flip a coin, the outcomes are independent (why?)</a:t>
            </a:r>
            <a:endParaRPr/>
          </a:p>
          <a:p>
            <a:pPr indent="0" lvl="0" marL="0" rtl="0" algn="l">
              <a:spcBef>
                <a:spcPts val="1600"/>
              </a:spcBef>
              <a:spcAft>
                <a:spcPts val="0"/>
              </a:spcAft>
              <a:buNone/>
            </a:pPr>
            <a:r>
              <a:rPr lang="en"/>
              <a:t>If I want to calculate the probability of getting heads on the coin given that I roll a 6 on the die, I can show that </a:t>
            </a:r>
            <a:r>
              <a:rPr i="1" lang="en"/>
              <a:t>P</a:t>
            </a:r>
            <a:r>
              <a:rPr lang="en"/>
              <a:t>(heads|6) = </a:t>
            </a:r>
            <a:r>
              <a:rPr i="1" lang="en"/>
              <a:t>P</a:t>
            </a:r>
            <a:r>
              <a:rPr lang="en"/>
              <a:t>(heads). Let’s list the sample space:</a:t>
            </a:r>
            <a:endParaRPr/>
          </a:p>
          <a:p>
            <a:pPr indent="0" lvl="0" marL="0" rtl="0" algn="l">
              <a:spcBef>
                <a:spcPts val="1600"/>
              </a:spcBef>
              <a:spcAft>
                <a:spcPts val="0"/>
              </a:spcAft>
              <a:buNone/>
            </a:pPr>
            <a:r>
              <a:rPr lang="en"/>
              <a:t>1H 2H 3H 4H 5H 6H 1T 2T 3T 4T 5T 6T</a:t>
            </a:r>
            <a:endParaRPr/>
          </a:p>
          <a:p>
            <a:pPr indent="0" lvl="0" marL="0" rtl="0" algn="l">
              <a:spcBef>
                <a:spcPts val="1600"/>
              </a:spcBef>
              <a:spcAft>
                <a:spcPts val="0"/>
              </a:spcAft>
              <a:buNone/>
            </a:pPr>
            <a:r>
              <a:rPr lang="en"/>
              <a:t>What is the total probability of heads?</a:t>
            </a:r>
            <a:endParaRPr/>
          </a:p>
          <a:p>
            <a:pPr indent="0" lvl="0" marL="0" rtl="0" algn="l">
              <a:spcBef>
                <a:spcPts val="1600"/>
              </a:spcBef>
              <a:spcAft>
                <a:spcPts val="1600"/>
              </a:spcAft>
              <a:buNone/>
            </a:pPr>
            <a:r>
              <a:rPr lang="en"/>
              <a:t>What is the probability of heads given 6?</a:t>
            </a:r>
            <a:endParaRPr/>
          </a:p>
        </p:txBody>
      </p:sp>
      <p:sp>
        <p:nvSpPr>
          <p:cNvPr id="822" name="Google Shape;822;p122"/>
          <p:cNvSpPr/>
          <p:nvPr/>
        </p:nvSpPr>
        <p:spPr>
          <a:xfrm>
            <a:off x="350250" y="3497975"/>
            <a:ext cx="2191200" cy="334800"/>
          </a:xfrm>
          <a:prstGeom prst="roundRect">
            <a:avLst>
              <a:gd fmla="val 16667" name="adj"/>
            </a:avLst>
          </a:pr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122"/>
          <p:cNvSpPr txBox="1"/>
          <p:nvPr/>
        </p:nvSpPr>
        <p:spPr>
          <a:xfrm>
            <a:off x="4438267" y="3951425"/>
            <a:ext cx="1279200" cy="40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accent3"/>
                </a:solidFill>
                <a:latin typeface="Open Sans"/>
                <a:ea typeface="Open Sans"/>
                <a:cs typeface="Open Sans"/>
                <a:sym typeface="Open Sans"/>
              </a:rPr>
              <a:t>6/12 = 1/2</a:t>
            </a:r>
            <a:endParaRPr b="1" sz="1800">
              <a:solidFill>
                <a:schemeClr val="accent3"/>
              </a:solidFill>
              <a:latin typeface="Open Sans"/>
              <a:ea typeface="Open Sans"/>
              <a:cs typeface="Open Sans"/>
              <a:sym typeface="Open Sans"/>
            </a:endParaRPr>
          </a:p>
        </p:txBody>
      </p:sp>
      <p:sp>
        <p:nvSpPr>
          <p:cNvPr id="824" name="Google Shape;824;p122"/>
          <p:cNvSpPr/>
          <p:nvPr/>
        </p:nvSpPr>
        <p:spPr>
          <a:xfrm>
            <a:off x="2140875" y="3497975"/>
            <a:ext cx="400500" cy="334800"/>
          </a:xfrm>
          <a:prstGeom prst="roundRect">
            <a:avLst>
              <a:gd fmla="val 16667" name="adj"/>
            </a:avLst>
          </a:pr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122"/>
          <p:cNvSpPr/>
          <p:nvPr/>
        </p:nvSpPr>
        <p:spPr>
          <a:xfrm>
            <a:off x="4081950" y="3497975"/>
            <a:ext cx="400500" cy="334800"/>
          </a:xfrm>
          <a:prstGeom prst="roundRect">
            <a:avLst>
              <a:gd fmla="val 16667" name="adj"/>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122"/>
          <p:cNvSpPr txBox="1"/>
          <p:nvPr/>
        </p:nvSpPr>
        <p:spPr>
          <a:xfrm>
            <a:off x="4724400" y="4466158"/>
            <a:ext cx="760500" cy="40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accent3"/>
                </a:solidFill>
                <a:latin typeface="Open Sans"/>
                <a:ea typeface="Open Sans"/>
                <a:cs typeface="Open Sans"/>
                <a:sym typeface="Open Sans"/>
              </a:rPr>
              <a:t>1</a:t>
            </a:r>
            <a:r>
              <a:rPr b="1" lang="en" sz="1800">
                <a:solidFill>
                  <a:schemeClr val="accent3"/>
                </a:solidFill>
                <a:latin typeface="Open Sans"/>
                <a:ea typeface="Open Sans"/>
                <a:cs typeface="Open Sans"/>
                <a:sym typeface="Open Sans"/>
              </a:rPr>
              <a:t>/</a:t>
            </a:r>
            <a:r>
              <a:rPr b="1" lang="en" sz="1800">
                <a:solidFill>
                  <a:schemeClr val="accent4"/>
                </a:solidFill>
                <a:latin typeface="Open Sans"/>
                <a:ea typeface="Open Sans"/>
                <a:cs typeface="Open Sans"/>
                <a:sym typeface="Open Sans"/>
              </a:rPr>
              <a:t>2</a:t>
            </a:r>
            <a:endParaRPr b="1" sz="1800">
              <a:solidFill>
                <a:schemeClr val="accent4"/>
              </a:solidFill>
              <a:latin typeface="Open Sans"/>
              <a:ea typeface="Open Sans"/>
              <a:cs typeface="Open Sans"/>
              <a:sym typeface="Open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22"/>
                                        </p:tgtEl>
                                        <p:attrNameLst>
                                          <p:attrName>style.visibility</p:attrName>
                                        </p:attrNameLst>
                                      </p:cBhvr>
                                      <p:to>
                                        <p:strVal val="visible"/>
                                      </p:to>
                                    </p:set>
                                    <p:animEffect filter="fade" transition="in">
                                      <p:cBhvr>
                                        <p:cTn dur="1000"/>
                                        <p:tgtEl>
                                          <p:spTgt spid="82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23"/>
                                        </p:tgtEl>
                                        <p:attrNameLst>
                                          <p:attrName>style.visibility</p:attrName>
                                        </p:attrNameLst>
                                      </p:cBhvr>
                                      <p:to>
                                        <p:strVal val="visible"/>
                                      </p:to>
                                    </p:set>
                                    <p:animEffect filter="fade" transition="in">
                                      <p:cBhvr>
                                        <p:cTn dur="1000"/>
                                        <p:tgtEl>
                                          <p:spTgt spid="82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822"/>
                                        </p:tgtEl>
                                      </p:cBhvr>
                                    </p:animEffect>
                                    <p:set>
                                      <p:cBhvr>
                                        <p:cTn dur="1" fill="hold">
                                          <p:stCondLst>
                                            <p:cond delay="1000"/>
                                          </p:stCondLst>
                                        </p:cTn>
                                        <p:tgtEl>
                                          <p:spTgt spid="822"/>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24"/>
                                        </p:tgtEl>
                                        <p:attrNameLst>
                                          <p:attrName>style.visibility</p:attrName>
                                        </p:attrNameLst>
                                      </p:cBhvr>
                                      <p:to>
                                        <p:strVal val="visible"/>
                                      </p:to>
                                    </p:set>
                                    <p:animEffect filter="fade" transition="in">
                                      <p:cBhvr>
                                        <p:cTn dur="1000"/>
                                        <p:tgtEl>
                                          <p:spTgt spid="82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25"/>
                                        </p:tgtEl>
                                        <p:attrNameLst>
                                          <p:attrName>style.visibility</p:attrName>
                                        </p:attrNameLst>
                                      </p:cBhvr>
                                      <p:to>
                                        <p:strVal val="visible"/>
                                      </p:to>
                                    </p:set>
                                    <p:animEffect filter="fade" transition="in">
                                      <p:cBhvr>
                                        <p:cTn dur="1000"/>
                                        <p:tgtEl>
                                          <p:spTgt spid="82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26"/>
                                        </p:tgtEl>
                                        <p:attrNameLst>
                                          <p:attrName>style.visibility</p:attrName>
                                        </p:attrNameLst>
                                      </p:cBhvr>
                                      <p:to>
                                        <p:strVal val="visible"/>
                                      </p:to>
                                    </p:set>
                                    <p:animEffect filter="fade" transition="in">
                                      <p:cBhvr>
                                        <p:cTn dur="1000"/>
                                        <p:tgtEl>
                                          <p:spTgt spid="82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0" name="Shape 830"/>
        <p:cNvGrpSpPr/>
        <p:nvPr/>
      </p:nvGrpSpPr>
      <p:grpSpPr>
        <a:xfrm>
          <a:off x="0" y="0"/>
          <a:ext cx="0" cy="0"/>
          <a:chOff x="0" y="0"/>
          <a:chExt cx="0" cy="0"/>
        </a:xfrm>
      </p:grpSpPr>
      <p:sp>
        <p:nvSpPr>
          <p:cNvPr id="831" name="Google Shape;831;p123"/>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Conditional Probability</a:t>
            </a:r>
            <a:endParaRPr/>
          </a:p>
        </p:txBody>
      </p:sp>
      <p:sp>
        <p:nvSpPr>
          <p:cNvPr id="832" name="Google Shape;832;p123"/>
          <p:cNvSpPr txBox="1"/>
          <p:nvPr>
            <p:ph idx="1" type="body"/>
          </p:nvPr>
        </p:nvSpPr>
        <p:spPr>
          <a:xfrm>
            <a:off x="311700" y="1266325"/>
            <a:ext cx="8520600" cy="3558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Now let’s look at conditional probability for events that aren’t independent.</a:t>
            </a:r>
            <a:endParaRPr/>
          </a:p>
          <a:p>
            <a:pPr indent="0" lvl="0" marL="0" rtl="0" algn="l">
              <a:spcBef>
                <a:spcPts val="1600"/>
              </a:spcBef>
              <a:spcAft>
                <a:spcPts val="0"/>
              </a:spcAft>
              <a:buNone/>
            </a:pPr>
            <a:r>
              <a:rPr lang="en"/>
              <a:t>Let’s say I work on a team of 10 men and women, some with Bachelor’s degrees and some with Graduate degrees. Here is the sample space:</a:t>
            </a:r>
            <a:endParaRPr/>
          </a:p>
          <a:p>
            <a:pPr indent="0" lvl="0" marL="0" rtl="0" algn="l">
              <a:spcBef>
                <a:spcPts val="1600"/>
              </a:spcBef>
              <a:spcAft>
                <a:spcPts val="0"/>
              </a:spcAft>
              <a:buNone/>
            </a:pPr>
            <a:r>
              <a:rPr lang="en"/>
              <a:t>WB WB WG WG WG WG MB MB MB MG</a:t>
            </a:r>
            <a:endParaRPr/>
          </a:p>
          <a:p>
            <a:pPr indent="0" lvl="0" marL="0" rtl="0" algn="l">
              <a:spcBef>
                <a:spcPts val="1600"/>
              </a:spcBef>
              <a:spcAft>
                <a:spcPts val="0"/>
              </a:spcAft>
              <a:buNone/>
            </a:pPr>
            <a:r>
              <a:rPr lang="en"/>
              <a:t>What is the total probability of picking someone with a Graduate degree?</a:t>
            </a:r>
            <a:endParaRPr/>
          </a:p>
          <a:p>
            <a:pPr indent="0" lvl="0" marL="0" rtl="0" algn="l">
              <a:spcBef>
                <a:spcPts val="1600"/>
              </a:spcBef>
              <a:spcAft>
                <a:spcPts val="0"/>
              </a:spcAft>
              <a:buNone/>
            </a:pPr>
            <a:r>
              <a:rPr lang="en"/>
              <a:t>What is the probability of Graduate given that the person is a woman?</a:t>
            </a:r>
            <a:endParaRPr/>
          </a:p>
          <a:p>
            <a:pPr indent="0" lvl="0" marL="0" rtl="0" algn="l">
              <a:spcBef>
                <a:spcPts val="1600"/>
              </a:spcBef>
              <a:spcAft>
                <a:spcPts val="1600"/>
              </a:spcAft>
              <a:buNone/>
            </a:pPr>
            <a:r>
              <a:rPr lang="en"/>
              <a:t>Why do you know these events aren’t independent? How could you change the team to make them independent?</a:t>
            </a:r>
            <a:endParaRPr/>
          </a:p>
        </p:txBody>
      </p:sp>
      <p:sp>
        <p:nvSpPr>
          <p:cNvPr id="833" name="Google Shape;833;p123"/>
          <p:cNvSpPr/>
          <p:nvPr/>
        </p:nvSpPr>
        <p:spPr>
          <a:xfrm>
            <a:off x="1230302" y="2661025"/>
            <a:ext cx="1707000" cy="334800"/>
          </a:xfrm>
          <a:prstGeom prst="roundRect">
            <a:avLst>
              <a:gd fmla="val 16667" name="adj"/>
            </a:avLst>
          </a:pr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123"/>
          <p:cNvSpPr txBox="1"/>
          <p:nvPr/>
        </p:nvSpPr>
        <p:spPr>
          <a:xfrm>
            <a:off x="8181767" y="3129680"/>
            <a:ext cx="1279200" cy="40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accent3"/>
                </a:solidFill>
                <a:latin typeface="Open Sans"/>
                <a:ea typeface="Open Sans"/>
                <a:cs typeface="Open Sans"/>
                <a:sym typeface="Open Sans"/>
              </a:rPr>
              <a:t>5/10</a:t>
            </a:r>
            <a:endParaRPr b="1" sz="1800">
              <a:solidFill>
                <a:schemeClr val="accent3"/>
              </a:solidFill>
              <a:latin typeface="Open Sans"/>
              <a:ea typeface="Open Sans"/>
              <a:cs typeface="Open Sans"/>
              <a:sym typeface="Open Sans"/>
            </a:endParaRPr>
          </a:p>
        </p:txBody>
      </p:sp>
      <p:sp>
        <p:nvSpPr>
          <p:cNvPr id="835" name="Google Shape;835;p123"/>
          <p:cNvSpPr/>
          <p:nvPr/>
        </p:nvSpPr>
        <p:spPr>
          <a:xfrm>
            <a:off x="1230300" y="2661025"/>
            <a:ext cx="1707000" cy="334800"/>
          </a:xfrm>
          <a:prstGeom prst="roundRect">
            <a:avLst>
              <a:gd fmla="val 16667" name="adj"/>
            </a:avLst>
          </a:pr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123"/>
          <p:cNvSpPr/>
          <p:nvPr/>
        </p:nvSpPr>
        <p:spPr>
          <a:xfrm>
            <a:off x="311700" y="2615376"/>
            <a:ext cx="2686500" cy="444000"/>
          </a:xfrm>
          <a:prstGeom prst="roundRect">
            <a:avLst>
              <a:gd fmla="val 16667" name="adj"/>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123"/>
          <p:cNvSpPr txBox="1"/>
          <p:nvPr/>
        </p:nvSpPr>
        <p:spPr>
          <a:xfrm>
            <a:off x="7924375" y="3629208"/>
            <a:ext cx="760500" cy="40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accent3"/>
                </a:solidFill>
                <a:latin typeface="Open Sans"/>
                <a:ea typeface="Open Sans"/>
                <a:cs typeface="Open Sans"/>
                <a:sym typeface="Open Sans"/>
              </a:rPr>
              <a:t>4</a:t>
            </a:r>
            <a:r>
              <a:rPr b="1" lang="en" sz="1800">
                <a:solidFill>
                  <a:schemeClr val="accent3"/>
                </a:solidFill>
                <a:latin typeface="Open Sans"/>
                <a:ea typeface="Open Sans"/>
                <a:cs typeface="Open Sans"/>
                <a:sym typeface="Open Sans"/>
              </a:rPr>
              <a:t>/</a:t>
            </a:r>
            <a:r>
              <a:rPr b="1" lang="en" sz="1800">
                <a:solidFill>
                  <a:schemeClr val="accent4"/>
                </a:solidFill>
                <a:latin typeface="Open Sans"/>
                <a:ea typeface="Open Sans"/>
                <a:cs typeface="Open Sans"/>
                <a:sym typeface="Open Sans"/>
              </a:rPr>
              <a:t>6</a:t>
            </a:r>
            <a:endParaRPr b="1" sz="1800">
              <a:solidFill>
                <a:schemeClr val="accent4"/>
              </a:solidFill>
              <a:latin typeface="Open Sans"/>
              <a:ea typeface="Open Sans"/>
              <a:cs typeface="Open Sans"/>
              <a:sym typeface="Open Sans"/>
            </a:endParaRPr>
          </a:p>
        </p:txBody>
      </p:sp>
      <p:sp>
        <p:nvSpPr>
          <p:cNvPr id="838" name="Google Shape;838;p123"/>
          <p:cNvSpPr/>
          <p:nvPr/>
        </p:nvSpPr>
        <p:spPr>
          <a:xfrm>
            <a:off x="4213151" y="2661025"/>
            <a:ext cx="400500" cy="334800"/>
          </a:xfrm>
          <a:prstGeom prst="roundRect">
            <a:avLst>
              <a:gd fmla="val 16667" name="adj"/>
            </a:avLst>
          </a:pr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33"/>
                                        </p:tgtEl>
                                        <p:attrNameLst>
                                          <p:attrName>style.visibility</p:attrName>
                                        </p:attrNameLst>
                                      </p:cBhvr>
                                      <p:to>
                                        <p:strVal val="visible"/>
                                      </p:to>
                                    </p:set>
                                    <p:animEffect filter="fade" transition="in">
                                      <p:cBhvr>
                                        <p:cTn dur="1000"/>
                                        <p:tgtEl>
                                          <p:spTgt spid="833"/>
                                        </p:tgtEl>
                                      </p:cBhvr>
                                    </p:animEffect>
                                  </p:childTnLst>
                                </p:cTn>
                              </p:par>
                              <p:par>
                                <p:cTn fill="hold" nodeType="withEffect" presetClass="entr" presetID="10" presetSubtype="0">
                                  <p:stCondLst>
                                    <p:cond delay="0"/>
                                  </p:stCondLst>
                                  <p:childTnLst>
                                    <p:set>
                                      <p:cBhvr>
                                        <p:cTn dur="1" fill="hold">
                                          <p:stCondLst>
                                            <p:cond delay="0"/>
                                          </p:stCondLst>
                                        </p:cTn>
                                        <p:tgtEl>
                                          <p:spTgt spid="838"/>
                                        </p:tgtEl>
                                        <p:attrNameLst>
                                          <p:attrName>style.visibility</p:attrName>
                                        </p:attrNameLst>
                                      </p:cBhvr>
                                      <p:to>
                                        <p:strVal val="visible"/>
                                      </p:to>
                                    </p:set>
                                    <p:animEffect filter="fade" transition="in">
                                      <p:cBhvr>
                                        <p:cTn dur="1000"/>
                                        <p:tgtEl>
                                          <p:spTgt spid="83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34"/>
                                        </p:tgtEl>
                                        <p:attrNameLst>
                                          <p:attrName>style.visibility</p:attrName>
                                        </p:attrNameLst>
                                      </p:cBhvr>
                                      <p:to>
                                        <p:strVal val="visible"/>
                                      </p:to>
                                    </p:set>
                                    <p:animEffect filter="fade" transition="in">
                                      <p:cBhvr>
                                        <p:cTn dur="1000"/>
                                        <p:tgtEl>
                                          <p:spTgt spid="83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833"/>
                                        </p:tgtEl>
                                      </p:cBhvr>
                                    </p:animEffect>
                                    <p:set>
                                      <p:cBhvr>
                                        <p:cTn dur="1" fill="hold">
                                          <p:stCondLst>
                                            <p:cond delay="1000"/>
                                          </p:stCondLst>
                                        </p:cTn>
                                        <p:tgtEl>
                                          <p:spTgt spid="833"/>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838"/>
                                        </p:tgtEl>
                                      </p:cBhvr>
                                    </p:animEffect>
                                    <p:set>
                                      <p:cBhvr>
                                        <p:cTn dur="1" fill="hold">
                                          <p:stCondLst>
                                            <p:cond delay="1000"/>
                                          </p:stCondLst>
                                        </p:cTn>
                                        <p:tgtEl>
                                          <p:spTgt spid="838"/>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35"/>
                                        </p:tgtEl>
                                        <p:attrNameLst>
                                          <p:attrName>style.visibility</p:attrName>
                                        </p:attrNameLst>
                                      </p:cBhvr>
                                      <p:to>
                                        <p:strVal val="visible"/>
                                      </p:to>
                                    </p:set>
                                    <p:animEffect filter="fade" transition="in">
                                      <p:cBhvr>
                                        <p:cTn dur="1000"/>
                                        <p:tgtEl>
                                          <p:spTgt spid="835"/>
                                        </p:tgtEl>
                                      </p:cBhvr>
                                    </p:animEffect>
                                  </p:childTnLst>
                                </p:cTn>
                              </p:par>
                              <p:par>
                                <p:cTn fill="hold" nodeType="withEffect" presetClass="entr" presetID="10" presetSubtype="0">
                                  <p:stCondLst>
                                    <p:cond delay="0"/>
                                  </p:stCondLst>
                                  <p:childTnLst>
                                    <p:set>
                                      <p:cBhvr>
                                        <p:cTn dur="1" fill="hold">
                                          <p:stCondLst>
                                            <p:cond delay="0"/>
                                          </p:stCondLst>
                                        </p:cTn>
                                        <p:tgtEl>
                                          <p:spTgt spid="836"/>
                                        </p:tgtEl>
                                        <p:attrNameLst>
                                          <p:attrName>style.visibility</p:attrName>
                                        </p:attrNameLst>
                                      </p:cBhvr>
                                      <p:to>
                                        <p:strVal val="visible"/>
                                      </p:to>
                                    </p:set>
                                    <p:animEffect filter="fade" transition="in">
                                      <p:cBhvr>
                                        <p:cTn dur="1000"/>
                                        <p:tgtEl>
                                          <p:spTgt spid="83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37"/>
                                        </p:tgtEl>
                                        <p:attrNameLst>
                                          <p:attrName>style.visibility</p:attrName>
                                        </p:attrNameLst>
                                      </p:cBhvr>
                                      <p:to>
                                        <p:strVal val="visible"/>
                                      </p:to>
                                    </p:set>
                                    <p:animEffect filter="fade" transition="in">
                                      <p:cBhvr>
                                        <p:cTn dur="1000"/>
                                        <p:tgtEl>
                                          <p:spTgt spid="83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2" name="Shape 842"/>
        <p:cNvGrpSpPr/>
        <p:nvPr/>
      </p:nvGrpSpPr>
      <p:grpSpPr>
        <a:xfrm>
          <a:off x="0" y="0"/>
          <a:ext cx="0" cy="0"/>
          <a:chOff x="0" y="0"/>
          <a:chExt cx="0" cy="0"/>
        </a:xfrm>
      </p:grpSpPr>
      <p:sp>
        <p:nvSpPr>
          <p:cNvPr id="843" name="Google Shape;843;p124"/>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Joint Probability Distributions</a:t>
            </a:r>
            <a:endParaRPr/>
          </a:p>
        </p:txBody>
      </p:sp>
      <p:sp>
        <p:nvSpPr>
          <p:cNvPr id="844" name="Google Shape;844;p124"/>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We have already discussed joint probabilities ( </a:t>
            </a:r>
            <a:r>
              <a:rPr i="1" lang="en"/>
              <a:t>P</a:t>
            </a:r>
            <a:r>
              <a:rPr lang="en"/>
              <a:t>(A</a:t>
            </a:r>
            <a:r>
              <a:rPr lang="en" sz="2400"/>
              <a:t>∩</a:t>
            </a:r>
            <a:r>
              <a:rPr lang="en"/>
              <a:t>B) ), and we have seen probability distributions represented as tables. Now we will look at using a joint probability distribution table to calculate probabilities.</a:t>
            </a:r>
            <a:endParaRPr/>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8" name="Shape 848"/>
        <p:cNvGrpSpPr/>
        <p:nvPr/>
      </p:nvGrpSpPr>
      <p:grpSpPr>
        <a:xfrm>
          <a:off x="0" y="0"/>
          <a:ext cx="0" cy="0"/>
          <a:chOff x="0" y="0"/>
          <a:chExt cx="0" cy="0"/>
        </a:xfrm>
      </p:grpSpPr>
      <p:sp>
        <p:nvSpPr>
          <p:cNvPr id="849" name="Google Shape;849;p125"/>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Joint Probability Distributions</a:t>
            </a:r>
            <a:endParaRPr/>
          </a:p>
        </p:txBody>
      </p:sp>
      <p:sp>
        <p:nvSpPr>
          <p:cNvPr id="850" name="Google Shape;850;p125"/>
          <p:cNvSpPr txBox="1"/>
          <p:nvPr>
            <p:ph idx="1" type="body"/>
          </p:nvPr>
        </p:nvSpPr>
        <p:spPr>
          <a:xfrm>
            <a:off x="311700" y="1266325"/>
            <a:ext cx="8520600" cy="3449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Example: There are 178 people who work at Company X, 90 men and 88 women. 93 have iPhones, 85 have Android phones. The full probability distribution is:</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br>
              <a:rPr lang="en"/>
            </a:br>
            <a:r>
              <a:rPr lang="en"/>
              <a:t>First, let’s fill in the </a:t>
            </a:r>
            <a:r>
              <a:rPr b="1" lang="en"/>
              <a:t>marginal values </a:t>
            </a:r>
            <a:r>
              <a:rPr lang="en"/>
              <a:t>(values in the margins, e.g. totals).</a:t>
            </a:r>
            <a:endParaRPr/>
          </a:p>
        </p:txBody>
      </p:sp>
      <p:graphicFrame>
        <p:nvGraphicFramePr>
          <p:cNvPr id="851" name="Google Shape;851;p125"/>
          <p:cNvGraphicFramePr/>
          <p:nvPr/>
        </p:nvGraphicFramePr>
        <p:xfrm>
          <a:off x="952500" y="2465225"/>
          <a:ext cx="3000000" cy="3000000"/>
        </p:xfrm>
        <a:graphic>
          <a:graphicData uri="http://schemas.openxmlformats.org/drawingml/2006/table">
            <a:tbl>
              <a:tblPr>
                <a:noFill/>
                <a:tableStyleId>{B34D9875-7519-451A-8F63-7CB06BBB5250}</a:tableStyleId>
              </a:tblPr>
              <a:tblGrid>
                <a:gridCol w="1809750"/>
                <a:gridCol w="1809750"/>
                <a:gridCol w="1809750"/>
                <a:gridCol w="1809750"/>
              </a:tblGrid>
              <a:tr h="381000">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lang="en"/>
                        <a:t>Men</a:t>
                      </a:r>
                      <a:endParaRPr/>
                    </a:p>
                  </a:txBody>
                  <a:tcPr marT="91425" marB="91425" marR="91425" marL="91425"/>
                </a:tc>
                <a:tc>
                  <a:txBody>
                    <a:bodyPr/>
                    <a:lstStyle/>
                    <a:p>
                      <a:pPr indent="0" lvl="0" marL="0" rtl="0" algn="l">
                        <a:spcBef>
                          <a:spcPts val="0"/>
                        </a:spcBef>
                        <a:spcAft>
                          <a:spcPts val="0"/>
                        </a:spcAft>
                        <a:buNone/>
                      </a:pPr>
                      <a:r>
                        <a:rPr lang="en"/>
                        <a:t>Women</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381000">
                <a:tc>
                  <a:txBody>
                    <a:bodyPr/>
                    <a:lstStyle/>
                    <a:p>
                      <a:pPr indent="0" lvl="0" marL="0" rtl="0" algn="l">
                        <a:spcBef>
                          <a:spcPts val="0"/>
                        </a:spcBef>
                        <a:spcAft>
                          <a:spcPts val="0"/>
                        </a:spcAft>
                        <a:buNone/>
                      </a:pPr>
                      <a:r>
                        <a:rPr lang="en"/>
                        <a:t>iPhone</a:t>
                      </a:r>
                      <a:endParaRPr/>
                    </a:p>
                  </a:txBody>
                  <a:tcPr marT="91425" marB="91425" marR="91425" marL="91425"/>
                </a:tc>
                <a:tc>
                  <a:txBody>
                    <a:bodyPr/>
                    <a:lstStyle/>
                    <a:p>
                      <a:pPr indent="0" lvl="0" marL="0" rtl="0" algn="l">
                        <a:spcBef>
                          <a:spcPts val="0"/>
                        </a:spcBef>
                        <a:spcAft>
                          <a:spcPts val="0"/>
                        </a:spcAft>
                        <a:buNone/>
                      </a:pPr>
                      <a:r>
                        <a:rPr lang="en"/>
                        <a:t>38</a:t>
                      </a:r>
                      <a:endParaRPr/>
                    </a:p>
                  </a:txBody>
                  <a:tcPr marT="91425" marB="91425" marR="91425" marL="91425"/>
                </a:tc>
                <a:tc>
                  <a:txBody>
                    <a:bodyPr/>
                    <a:lstStyle/>
                    <a:p>
                      <a:pPr indent="0" lvl="0" marL="0" rtl="0" algn="l">
                        <a:spcBef>
                          <a:spcPts val="0"/>
                        </a:spcBef>
                        <a:spcAft>
                          <a:spcPts val="0"/>
                        </a:spcAft>
                        <a:buNone/>
                      </a:pPr>
                      <a:r>
                        <a:rPr lang="en"/>
                        <a:t>55</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381000">
                <a:tc>
                  <a:txBody>
                    <a:bodyPr/>
                    <a:lstStyle/>
                    <a:p>
                      <a:pPr indent="0" lvl="0" marL="0" rtl="0" algn="l">
                        <a:spcBef>
                          <a:spcPts val="0"/>
                        </a:spcBef>
                        <a:spcAft>
                          <a:spcPts val="0"/>
                        </a:spcAft>
                        <a:buNone/>
                      </a:pPr>
                      <a:r>
                        <a:rPr lang="en"/>
                        <a:t>Android</a:t>
                      </a:r>
                      <a:endParaRPr/>
                    </a:p>
                  </a:txBody>
                  <a:tcPr marT="91425" marB="91425" marR="91425" marL="91425"/>
                </a:tc>
                <a:tc>
                  <a:txBody>
                    <a:bodyPr/>
                    <a:lstStyle/>
                    <a:p>
                      <a:pPr indent="0" lvl="0" marL="0" rtl="0" algn="l">
                        <a:spcBef>
                          <a:spcPts val="0"/>
                        </a:spcBef>
                        <a:spcAft>
                          <a:spcPts val="0"/>
                        </a:spcAft>
                        <a:buNone/>
                      </a:pPr>
                      <a:r>
                        <a:rPr lang="en"/>
                        <a:t>52</a:t>
                      </a:r>
                      <a:endParaRPr/>
                    </a:p>
                  </a:txBody>
                  <a:tcPr marT="91425" marB="91425" marR="91425" marL="91425"/>
                </a:tc>
                <a:tc>
                  <a:txBody>
                    <a:bodyPr/>
                    <a:lstStyle/>
                    <a:p>
                      <a:pPr indent="0" lvl="0" marL="0" rtl="0" algn="l">
                        <a:spcBef>
                          <a:spcPts val="0"/>
                        </a:spcBef>
                        <a:spcAft>
                          <a:spcPts val="0"/>
                        </a:spcAft>
                        <a:buNone/>
                      </a:pPr>
                      <a:r>
                        <a:rPr lang="en"/>
                        <a:t>33</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381000">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bl>
          </a:graphicData>
        </a:graphic>
      </p:graphicFrame>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5" name="Shape 855"/>
        <p:cNvGrpSpPr/>
        <p:nvPr/>
      </p:nvGrpSpPr>
      <p:grpSpPr>
        <a:xfrm>
          <a:off x="0" y="0"/>
          <a:ext cx="0" cy="0"/>
          <a:chOff x="0" y="0"/>
          <a:chExt cx="0" cy="0"/>
        </a:xfrm>
      </p:grpSpPr>
      <p:sp>
        <p:nvSpPr>
          <p:cNvPr id="856" name="Google Shape;856;p126"/>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Joint Probability Distributions</a:t>
            </a:r>
            <a:endParaRPr/>
          </a:p>
        </p:txBody>
      </p:sp>
      <p:sp>
        <p:nvSpPr>
          <p:cNvPr id="857" name="Google Shape;857;p126"/>
          <p:cNvSpPr txBox="1"/>
          <p:nvPr>
            <p:ph idx="1" type="body"/>
          </p:nvPr>
        </p:nvSpPr>
        <p:spPr>
          <a:xfrm>
            <a:off x="311700" y="1037725"/>
            <a:ext cx="8520600" cy="3449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Given this joint probability distribution, find the following:</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rPr lang="en"/>
              <a:t>P(iPhone) = </a:t>
            </a:r>
            <a:br>
              <a:rPr lang="en"/>
            </a:br>
            <a:r>
              <a:rPr lang="en"/>
              <a:t>P(Man </a:t>
            </a:r>
            <a:r>
              <a:rPr lang="en" sz="2400"/>
              <a:t>∩</a:t>
            </a:r>
            <a:r>
              <a:rPr lang="en"/>
              <a:t> iPhone) = </a:t>
            </a:r>
            <a:br>
              <a:rPr lang="en"/>
            </a:br>
            <a:r>
              <a:rPr lang="en"/>
              <a:t>P(Woman </a:t>
            </a:r>
            <a:r>
              <a:rPr lang="en" sz="2400"/>
              <a:t>∩</a:t>
            </a:r>
            <a:r>
              <a:rPr lang="en"/>
              <a:t> iPhone) = </a:t>
            </a:r>
            <a:br>
              <a:rPr lang="en"/>
            </a:br>
            <a:r>
              <a:rPr lang="en"/>
              <a:t>P(iPhone | Woman) = </a:t>
            </a:r>
            <a:br>
              <a:rPr lang="en"/>
            </a:br>
            <a:r>
              <a:rPr lang="en"/>
              <a:t>P(iPhone | Man) = </a:t>
            </a:r>
            <a:endParaRPr/>
          </a:p>
        </p:txBody>
      </p:sp>
      <p:graphicFrame>
        <p:nvGraphicFramePr>
          <p:cNvPr id="858" name="Google Shape;858;p126"/>
          <p:cNvGraphicFramePr/>
          <p:nvPr/>
        </p:nvGraphicFramePr>
        <p:xfrm>
          <a:off x="952500" y="1460525"/>
          <a:ext cx="3000000" cy="3000000"/>
        </p:xfrm>
        <a:graphic>
          <a:graphicData uri="http://schemas.openxmlformats.org/drawingml/2006/table">
            <a:tbl>
              <a:tblPr>
                <a:noFill/>
                <a:tableStyleId>{B34D9875-7519-451A-8F63-7CB06BBB5250}</a:tableStyleId>
              </a:tblPr>
              <a:tblGrid>
                <a:gridCol w="1809750"/>
                <a:gridCol w="1809750"/>
                <a:gridCol w="1809750"/>
                <a:gridCol w="1809750"/>
              </a:tblGrid>
              <a:tr h="381000">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lang="en"/>
                        <a:t>Men</a:t>
                      </a:r>
                      <a:endParaRPr/>
                    </a:p>
                  </a:txBody>
                  <a:tcPr marT="91425" marB="91425" marR="91425" marL="91425"/>
                </a:tc>
                <a:tc>
                  <a:txBody>
                    <a:bodyPr/>
                    <a:lstStyle/>
                    <a:p>
                      <a:pPr indent="0" lvl="0" marL="0" rtl="0" algn="l">
                        <a:spcBef>
                          <a:spcPts val="0"/>
                        </a:spcBef>
                        <a:spcAft>
                          <a:spcPts val="0"/>
                        </a:spcAft>
                        <a:buNone/>
                      </a:pPr>
                      <a:r>
                        <a:rPr lang="en"/>
                        <a:t>Women</a:t>
                      </a:r>
                      <a:endParaRPr/>
                    </a:p>
                  </a:txBody>
                  <a:tcPr marT="91425" marB="91425" marR="91425" marL="91425"/>
                </a:tc>
                <a:tc>
                  <a:txBody>
                    <a:bodyPr/>
                    <a:lstStyle/>
                    <a:p>
                      <a:pPr indent="0" lvl="0" marL="0" rtl="0" algn="l">
                        <a:spcBef>
                          <a:spcPts val="0"/>
                        </a:spcBef>
                        <a:spcAft>
                          <a:spcPts val="0"/>
                        </a:spcAft>
                        <a:buNone/>
                      </a:pPr>
                      <a:r>
                        <a:rPr b="1" lang="en"/>
                        <a:t>Total</a:t>
                      </a:r>
                      <a:endParaRPr b="1"/>
                    </a:p>
                  </a:txBody>
                  <a:tcPr marT="91425" marB="91425" marR="91425" marL="91425"/>
                </a:tc>
              </a:tr>
              <a:tr h="381000">
                <a:tc>
                  <a:txBody>
                    <a:bodyPr/>
                    <a:lstStyle/>
                    <a:p>
                      <a:pPr indent="0" lvl="0" marL="0" rtl="0" algn="l">
                        <a:spcBef>
                          <a:spcPts val="0"/>
                        </a:spcBef>
                        <a:spcAft>
                          <a:spcPts val="0"/>
                        </a:spcAft>
                        <a:buNone/>
                      </a:pPr>
                      <a:r>
                        <a:rPr lang="en"/>
                        <a:t>iPhone</a:t>
                      </a:r>
                      <a:endParaRPr/>
                    </a:p>
                  </a:txBody>
                  <a:tcPr marT="91425" marB="91425" marR="91425" marL="91425"/>
                </a:tc>
                <a:tc>
                  <a:txBody>
                    <a:bodyPr/>
                    <a:lstStyle/>
                    <a:p>
                      <a:pPr indent="0" lvl="0" marL="0" rtl="0" algn="l">
                        <a:spcBef>
                          <a:spcPts val="0"/>
                        </a:spcBef>
                        <a:spcAft>
                          <a:spcPts val="0"/>
                        </a:spcAft>
                        <a:buNone/>
                      </a:pPr>
                      <a:r>
                        <a:rPr lang="en"/>
                        <a:t>38</a:t>
                      </a:r>
                      <a:endParaRPr/>
                    </a:p>
                  </a:txBody>
                  <a:tcPr marT="91425" marB="91425" marR="91425" marL="91425"/>
                </a:tc>
                <a:tc>
                  <a:txBody>
                    <a:bodyPr/>
                    <a:lstStyle/>
                    <a:p>
                      <a:pPr indent="0" lvl="0" marL="0" rtl="0" algn="l">
                        <a:spcBef>
                          <a:spcPts val="0"/>
                        </a:spcBef>
                        <a:spcAft>
                          <a:spcPts val="0"/>
                        </a:spcAft>
                        <a:buNone/>
                      </a:pPr>
                      <a:r>
                        <a:rPr lang="en"/>
                        <a:t>55</a:t>
                      </a:r>
                      <a:endParaRPr/>
                    </a:p>
                  </a:txBody>
                  <a:tcPr marT="91425" marB="91425" marR="91425" marL="91425"/>
                </a:tc>
                <a:tc>
                  <a:txBody>
                    <a:bodyPr/>
                    <a:lstStyle/>
                    <a:p>
                      <a:pPr indent="0" lvl="0" marL="0" rtl="0" algn="l">
                        <a:spcBef>
                          <a:spcPts val="0"/>
                        </a:spcBef>
                        <a:spcAft>
                          <a:spcPts val="0"/>
                        </a:spcAft>
                        <a:buNone/>
                      </a:pPr>
                      <a:r>
                        <a:rPr b="1" lang="en"/>
                        <a:t>93</a:t>
                      </a:r>
                      <a:endParaRPr b="1"/>
                    </a:p>
                  </a:txBody>
                  <a:tcPr marT="91425" marB="91425" marR="91425" marL="91425"/>
                </a:tc>
              </a:tr>
              <a:tr h="381000">
                <a:tc>
                  <a:txBody>
                    <a:bodyPr/>
                    <a:lstStyle/>
                    <a:p>
                      <a:pPr indent="0" lvl="0" marL="0" rtl="0" algn="l">
                        <a:spcBef>
                          <a:spcPts val="0"/>
                        </a:spcBef>
                        <a:spcAft>
                          <a:spcPts val="0"/>
                        </a:spcAft>
                        <a:buNone/>
                      </a:pPr>
                      <a:r>
                        <a:rPr lang="en"/>
                        <a:t>Android</a:t>
                      </a:r>
                      <a:endParaRPr/>
                    </a:p>
                  </a:txBody>
                  <a:tcPr marT="91425" marB="91425" marR="91425" marL="91425"/>
                </a:tc>
                <a:tc>
                  <a:txBody>
                    <a:bodyPr/>
                    <a:lstStyle/>
                    <a:p>
                      <a:pPr indent="0" lvl="0" marL="0" rtl="0" algn="l">
                        <a:spcBef>
                          <a:spcPts val="0"/>
                        </a:spcBef>
                        <a:spcAft>
                          <a:spcPts val="0"/>
                        </a:spcAft>
                        <a:buNone/>
                      </a:pPr>
                      <a:r>
                        <a:rPr lang="en"/>
                        <a:t>52</a:t>
                      </a:r>
                      <a:endParaRPr/>
                    </a:p>
                  </a:txBody>
                  <a:tcPr marT="91425" marB="91425" marR="91425" marL="91425"/>
                </a:tc>
                <a:tc>
                  <a:txBody>
                    <a:bodyPr/>
                    <a:lstStyle/>
                    <a:p>
                      <a:pPr indent="0" lvl="0" marL="0" rtl="0" algn="l">
                        <a:spcBef>
                          <a:spcPts val="0"/>
                        </a:spcBef>
                        <a:spcAft>
                          <a:spcPts val="0"/>
                        </a:spcAft>
                        <a:buNone/>
                      </a:pPr>
                      <a:r>
                        <a:rPr lang="en"/>
                        <a:t>33</a:t>
                      </a:r>
                      <a:endParaRPr/>
                    </a:p>
                  </a:txBody>
                  <a:tcPr marT="91425" marB="91425" marR="91425" marL="91425"/>
                </a:tc>
                <a:tc>
                  <a:txBody>
                    <a:bodyPr/>
                    <a:lstStyle/>
                    <a:p>
                      <a:pPr indent="0" lvl="0" marL="0" rtl="0" algn="l">
                        <a:spcBef>
                          <a:spcPts val="0"/>
                        </a:spcBef>
                        <a:spcAft>
                          <a:spcPts val="0"/>
                        </a:spcAft>
                        <a:buNone/>
                      </a:pPr>
                      <a:r>
                        <a:rPr b="1" lang="en"/>
                        <a:t>85</a:t>
                      </a:r>
                      <a:endParaRPr b="1"/>
                    </a:p>
                  </a:txBody>
                  <a:tcPr marT="91425" marB="91425" marR="91425" marL="91425"/>
                </a:tc>
              </a:tr>
              <a:tr h="381000">
                <a:tc>
                  <a:txBody>
                    <a:bodyPr/>
                    <a:lstStyle/>
                    <a:p>
                      <a:pPr indent="0" lvl="0" marL="0" rtl="0" algn="l">
                        <a:spcBef>
                          <a:spcPts val="0"/>
                        </a:spcBef>
                        <a:spcAft>
                          <a:spcPts val="0"/>
                        </a:spcAft>
                        <a:buNone/>
                      </a:pPr>
                      <a:r>
                        <a:rPr b="1" lang="en"/>
                        <a:t>Total</a:t>
                      </a:r>
                      <a:endParaRPr b="1"/>
                    </a:p>
                  </a:txBody>
                  <a:tcPr marT="91425" marB="91425" marR="91425" marL="91425"/>
                </a:tc>
                <a:tc>
                  <a:txBody>
                    <a:bodyPr/>
                    <a:lstStyle/>
                    <a:p>
                      <a:pPr indent="0" lvl="0" marL="0" rtl="0" algn="l">
                        <a:spcBef>
                          <a:spcPts val="0"/>
                        </a:spcBef>
                        <a:spcAft>
                          <a:spcPts val="0"/>
                        </a:spcAft>
                        <a:buNone/>
                      </a:pPr>
                      <a:r>
                        <a:rPr b="1" lang="en"/>
                        <a:t>90</a:t>
                      </a:r>
                      <a:endParaRPr b="1"/>
                    </a:p>
                  </a:txBody>
                  <a:tcPr marT="91425" marB="91425" marR="91425" marL="91425"/>
                </a:tc>
                <a:tc>
                  <a:txBody>
                    <a:bodyPr/>
                    <a:lstStyle/>
                    <a:p>
                      <a:pPr indent="0" lvl="0" marL="0" rtl="0" algn="l">
                        <a:spcBef>
                          <a:spcPts val="0"/>
                        </a:spcBef>
                        <a:spcAft>
                          <a:spcPts val="0"/>
                        </a:spcAft>
                        <a:buNone/>
                      </a:pPr>
                      <a:r>
                        <a:rPr b="1" lang="en"/>
                        <a:t>88</a:t>
                      </a:r>
                      <a:endParaRPr b="1"/>
                    </a:p>
                  </a:txBody>
                  <a:tcPr marT="91425" marB="91425" marR="91425" marL="91425"/>
                </a:tc>
                <a:tc>
                  <a:txBody>
                    <a:bodyPr/>
                    <a:lstStyle/>
                    <a:p>
                      <a:pPr indent="0" lvl="0" marL="0" rtl="0" algn="l">
                        <a:spcBef>
                          <a:spcPts val="0"/>
                        </a:spcBef>
                        <a:spcAft>
                          <a:spcPts val="0"/>
                        </a:spcAft>
                        <a:buNone/>
                      </a:pPr>
                      <a:r>
                        <a:rPr b="1" lang="en"/>
                        <a:t>178</a:t>
                      </a:r>
                      <a:endParaRPr b="1"/>
                    </a:p>
                  </a:txBody>
                  <a:tcPr marT="91425" marB="91425" marR="91425" marL="91425"/>
                </a:tc>
              </a:tr>
            </a:tbl>
          </a:graphicData>
        </a:graphic>
      </p:graphicFrame>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2" name="Shape 862"/>
        <p:cNvGrpSpPr/>
        <p:nvPr/>
      </p:nvGrpSpPr>
      <p:grpSpPr>
        <a:xfrm>
          <a:off x="0" y="0"/>
          <a:ext cx="0" cy="0"/>
          <a:chOff x="0" y="0"/>
          <a:chExt cx="0" cy="0"/>
        </a:xfrm>
      </p:grpSpPr>
      <p:sp>
        <p:nvSpPr>
          <p:cNvPr id="863" name="Google Shape;863;p127"/>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Joint Probability Distributions</a:t>
            </a:r>
            <a:endParaRPr/>
          </a:p>
        </p:txBody>
      </p:sp>
      <p:sp>
        <p:nvSpPr>
          <p:cNvPr id="864" name="Google Shape;864;p127"/>
          <p:cNvSpPr txBox="1"/>
          <p:nvPr>
            <p:ph idx="1" type="body"/>
          </p:nvPr>
        </p:nvSpPr>
        <p:spPr>
          <a:xfrm>
            <a:off x="311700" y="1037725"/>
            <a:ext cx="8520600" cy="3449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Given this joint probability distribution, find the following:</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rPr lang="en"/>
              <a:t>P(iPhone) = 93/178 = 0.522</a:t>
            </a:r>
            <a:br>
              <a:rPr lang="en"/>
            </a:br>
            <a:r>
              <a:rPr lang="en"/>
              <a:t>P(Man </a:t>
            </a:r>
            <a:r>
              <a:rPr lang="en" sz="2400"/>
              <a:t>∩</a:t>
            </a:r>
            <a:r>
              <a:rPr lang="en"/>
              <a:t> iPhone) = 38/178 = 0.213</a:t>
            </a:r>
            <a:br>
              <a:rPr lang="en"/>
            </a:br>
            <a:r>
              <a:rPr lang="en"/>
              <a:t>P(Woman </a:t>
            </a:r>
            <a:r>
              <a:rPr lang="en" sz="2400"/>
              <a:t>∩</a:t>
            </a:r>
            <a:r>
              <a:rPr lang="en"/>
              <a:t> iPhone) = 0.309</a:t>
            </a:r>
            <a:br>
              <a:rPr lang="en"/>
            </a:br>
            <a:r>
              <a:rPr lang="en"/>
              <a:t>P(iPhone | Woman) = 55/88 = 0.625</a:t>
            </a:r>
            <a:br>
              <a:rPr lang="en"/>
            </a:br>
            <a:r>
              <a:rPr lang="en"/>
              <a:t>P(iPhone | Man) = 38/90 = 0.422</a:t>
            </a:r>
            <a:endParaRPr/>
          </a:p>
        </p:txBody>
      </p:sp>
      <p:graphicFrame>
        <p:nvGraphicFramePr>
          <p:cNvPr id="865" name="Google Shape;865;p127"/>
          <p:cNvGraphicFramePr/>
          <p:nvPr/>
        </p:nvGraphicFramePr>
        <p:xfrm>
          <a:off x="952500" y="1460525"/>
          <a:ext cx="3000000" cy="3000000"/>
        </p:xfrm>
        <a:graphic>
          <a:graphicData uri="http://schemas.openxmlformats.org/drawingml/2006/table">
            <a:tbl>
              <a:tblPr>
                <a:noFill/>
                <a:tableStyleId>{B34D9875-7519-451A-8F63-7CB06BBB5250}</a:tableStyleId>
              </a:tblPr>
              <a:tblGrid>
                <a:gridCol w="1809750"/>
                <a:gridCol w="1809750"/>
                <a:gridCol w="1809750"/>
                <a:gridCol w="1809750"/>
              </a:tblGrid>
              <a:tr h="381000">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lang="en"/>
                        <a:t>Men</a:t>
                      </a:r>
                      <a:endParaRPr/>
                    </a:p>
                  </a:txBody>
                  <a:tcPr marT="91425" marB="91425" marR="91425" marL="91425"/>
                </a:tc>
                <a:tc>
                  <a:txBody>
                    <a:bodyPr/>
                    <a:lstStyle/>
                    <a:p>
                      <a:pPr indent="0" lvl="0" marL="0" rtl="0" algn="l">
                        <a:spcBef>
                          <a:spcPts val="0"/>
                        </a:spcBef>
                        <a:spcAft>
                          <a:spcPts val="0"/>
                        </a:spcAft>
                        <a:buNone/>
                      </a:pPr>
                      <a:r>
                        <a:rPr lang="en"/>
                        <a:t>Women</a:t>
                      </a:r>
                      <a:endParaRPr/>
                    </a:p>
                  </a:txBody>
                  <a:tcPr marT="91425" marB="91425" marR="91425" marL="91425"/>
                </a:tc>
                <a:tc>
                  <a:txBody>
                    <a:bodyPr/>
                    <a:lstStyle/>
                    <a:p>
                      <a:pPr indent="0" lvl="0" marL="0" rtl="0" algn="l">
                        <a:spcBef>
                          <a:spcPts val="0"/>
                        </a:spcBef>
                        <a:spcAft>
                          <a:spcPts val="0"/>
                        </a:spcAft>
                        <a:buNone/>
                      </a:pPr>
                      <a:r>
                        <a:rPr b="1" lang="en"/>
                        <a:t>Total</a:t>
                      </a:r>
                      <a:endParaRPr b="1"/>
                    </a:p>
                  </a:txBody>
                  <a:tcPr marT="91425" marB="91425" marR="91425" marL="91425"/>
                </a:tc>
              </a:tr>
              <a:tr h="381000">
                <a:tc>
                  <a:txBody>
                    <a:bodyPr/>
                    <a:lstStyle/>
                    <a:p>
                      <a:pPr indent="0" lvl="0" marL="0" rtl="0" algn="l">
                        <a:spcBef>
                          <a:spcPts val="0"/>
                        </a:spcBef>
                        <a:spcAft>
                          <a:spcPts val="0"/>
                        </a:spcAft>
                        <a:buNone/>
                      </a:pPr>
                      <a:r>
                        <a:rPr lang="en"/>
                        <a:t>iPhone</a:t>
                      </a:r>
                      <a:endParaRPr/>
                    </a:p>
                  </a:txBody>
                  <a:tcPr marT="91425" marB="91425" marR="91425" marL="91425"/>
                </a:tc>
                <a:tc>
                  <a:txBody>
                    <a:bodyPr/>
                    <a:lstStyle/>
                    <a:p>
                      <a:pPr indent="0" lvl="0" marL="0" rtl="0" algn="l">
                        <a:spcBef>
                          <a:spcPts val="0"/>
                        </a:spcBef>
                        <a:spcAft>
                          <a:spcPts val="0"/>
                        </a:spcAft>
                        <a:buNone/>
                      </a:pPr>
                      <a:r>
                        <a:rPr lang="en"/>
                        <a:t>38</a:t>
                      </a:r>
                      <a:endParaRPr/>
                    </a:p>
                  </a:txBody>
                  <a:tcPr marT="91425" marB="91425" marR="91425" marL="91425"/>
                </a:tc>
                <a:tc>
                  <a:txBody>
                    <a:bodyPr/>
                    <a:lstStyle/>
                    <a:p>
                      <a:pPr indent="0" lvl="0" marL="0" rtl="0" algn="l">
                        <a:spcBef>
                          <a:spcPts val="0"/>
                        </a:spcBef>
                        <a:spcAft>
                          <a:spcPts val="0"/>
                        </a:spcAft>
                        <a:buNone/>
                      </a:pPr>
                      <a:r>
                        <a:rPr lang="en"/>
                        <a:t>55</a:t>
                      </a:r>
                      <a:endParaRPr/>
                    </a:p>
                  </a:txBody>
                  <a:tcPr marT="91425" marB="91425" marR="91425" marL="91425"/>
                </a:tc>
                <a:tc>
                  <a:txBody>
                    <a:bodyPr/>
                    <a:lstStyle/>
                    <a:p>
                      <a:pPr indent="0" lvl="0" marL="0" rtl="0" algn="l">
                        <a:spcBef>
                          <a:spcPts val="0"/>
                        </a:spcBef>
                        <a:spcAft>
                          <a:spcPts val="0"/>
                        </a:spcAft>
                        <a:buNone/>
                      </a:pPr>
                      <a:r>
                        <a:rPr b="1" lang="en"/>
                        <a:t>93</a:t>
                      </a:r>
                      <a:endParaRPr b="1"/>
                    </a:p>
                  </a:txBody>
                  <a:tcPr marT="91425" marB="91425" marR="91425" marL="91425"/>
                </a:tc>
              </a:tr>
              <a:tr h="381000">
                <a:tc>
                  <a:txBody>
                    <a:bodyPr/>
                    <a:lstStyle/>
                    <a:p>
                      <a:pPr indent="0" lvl="0" marL="0" rtl="0" algn="l">
                        <a:spcBef>
                          <a:spcPts val="0"/>
                        </a:spcBef>
                        <a:spcAft>
                          <a:spcPts val="0"/>
                        </a:spcAft>
                        <a:buNone/>
                      </a:pPr>
                      <a:r>
                        <a:rPr lang="en"/>
                        <a:t>Android</a:t>
                      </a:r>
                      <a:endParaRPr/>
                    </a:p>
                  </a:txBody>
                  <a:tcPr marT="91425" marB="91425" marR="91425" marL="91425"/>
                </a:tc>
                <a:tc>
                  <a:txBody>
                    <a:bodyPr/>
                    <a:lstStyle/>
                    <a:p>
                      <a:pPr indent="0" lvl="0" marL="0" rtl="0" algn="l">
                        <a:spcBef>
                          <a:spcPts val="0"/>
                        </a:spcBef>
                        <a:spcAft>
                          <a:spcPts val="0"/>
                        </a:spcAft>
                        <a:buNone/>
                      </a:pPr>
                      <a:r>
                        <a:rPr lang="en"/>
                        <a:t>52</a:t>
                      </a:r>
                      <a:endParaRPr/>
                    </a:p>
                  </a:txBody>
                  <a:tcPr marT="91425" marB="91425" marR="91425" marL="91425"/>
                </a:tc>
                <a:tc>
                  <a:txBody>
                    <a:bodyPr/>
                    <a:lstStyle/>
                    <a:p>
                      <a:pPr indent="0" lvl="0" marL="0" rtl="0" algn="l">
                        <a:spcBef>
                          <a:spcPts val="0"/>
                        </a:spcBef>
                        <a:spcAft>
                          <a:spcPts val="0"/>
                        </a:spcAft>
                        <a:buNone/>
                      </a:pPr>
                      <a:r>
                        <a:rPr lang="en"/>
                        <a:t>33</a:t>
                      </a:r>
                      <a:endParaRPr/>
                    </a:p>
                  </a:txBody>
                  <a:tcPr marT="91425" marB="91425" marR="91425" marL="91425"/>
                </a:tc>
                <a:tc>
                  <a:txBody>
                    <a:bodyPr/>
                    <a:lstStyle/>
                    <a:p>
                      <a:pPr indent="0" lvl="0" marL="0" rtl="0" algn="l">
                        <a:spcBef>
                          <a:spcPts val="0"/>
                        </a:spcBef>
                        <a:spcAft>
                          <a:spcPts val="0"/>
                        </a:spcAft>
                        <a:buNone/>
                      </a:pPr>
                      <a:r>
                        <a:rPr b="1" lang="en"/>
                        <a:t>85</a:t>
                      </a:r>
                      <a:endParaRPr b="1"/>
                    </a:p>
                  </a:txBody>
                  <a:tcPr marT="91425" marB="91425" marR="91425" marL="91425"/>
                </a:tc>
              </a:tr>
              <a:tr h="381000">
                <a:tc>
                  <a:txBody>
                    <a:bodyPr/>
                    <a:lstStyle/>
                    <a:p>
                      <a:pPr indent="0" lvl="0" marL="0" rtl="0" algn="l">
                        <a:spcBef>
                          <a:spcPts val="0"/>
                        </a:spcBef>
                        <a:spcAft>
                          <a:spcPts val="0"/>
                        </a:spcAft>
                        <a:buNone/>
                      </a:pPr>
                      <a:r>
                        <a:rPr b="1" lang="en"/>
                        <a:t>Total</a:t>
                      </a:r>
                      <a:endParaRPr b="1"/>
                    </a:p>
                  </a:txBody>
                  <a:tcPr marT="91425" marB="91425" marR="91425" marL="91425"/>
                </a:tc>
                <a:tc>
                  <a:txBody>
                    <a:bodyPr/>
                    <a:lstStyle/>
                    <a:p>
                      <a:pPr indent="0" lvl="0" marL="0" rtl="0" algn="l">
                        <a:spcBef>
                          <a:spcPts val="0"/>
                        </a:spcBef>
                        <a:spcAft>
                          <a:spcPts val="0"/>
                        </a:spcAft>
                        <a:buNone/>
                      </a:pPr>
                      <a:r>
                        <a:rPr b="1" lang="en"/>
                        <a:t>90</a:t>
                      </a:r>
                      <a:endParaRPr b="1"/>
                    </a:p>
                  </a:txBody>
                  <a:tcPr marT="91425" marB="91425" marR="91425" marL="91425"/>
                </a:tc>
                <a:tc>
                  <a:txBody>
                    <a:bodyPr/>
                    <a:lstStyle/>
                    <a:p>
                      <a:pPr indent="0" lvl="0" marL="0" rtl="0" algn="l">
                        <a:spcBef>
                          <a:spcPts val="0"/>
                        </a:spcBef>
                        <a:spcAft>
                          <a:spcPts val="0"/>
                        </a:spcAft>
                        <a:buNone/>
                      </a:pPr>
                      <a:r>
                        <a:rPr b="1" lang="en"/>
                        <a:t>88</a:t>
                      </a:r>
                      <a:endParaRPr b="1"/>
                    </a:p>
                  </a:txBody>
                  <a:tcPr marT="91425" marB="91425" marR="91425" marL="91425"/>
                </a:tc>
                <a:tc>
                  <a:txBody>
                    <a:bodyPr/>
                    <a:lstStyle/>
                    <a:p>
                      <a:pPr indent="0" lvl="0" marL="0" rtl="0" algn="l">
                        <a:spcBef>
                          <a:spcPts val="0"/>
                        </a:spcBef>
                        <a:spcAft>
                          <a:spcPts val="0"/>
                        </a:spcAft>
                        <a:buNone/>
                      </a:pPr>
                      <a:r>
                        <a:rPr b="1" lang="en"/>
                        <a:t>178</a:t>
                      </a:r>
                      <a:endParaRPr b="1"/>
                    </a:p>
                  </a:txBody>
                  <a:tcPr marT="91425" marB="91425" marR="91425" marL="91425"/>
                </a:tc>
              </a:tr>
            </a:tbl>
          </a:graphicData>
        </a:graphic>
      </p:graphicFrame>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9" name="Shape 869"/>
        <p:cNvGrpSpPr/>
        <p:nvPr/>
      </p:nvGrpSpPr>
      <p:grpSpPr>
        <a:xfrm>
          <a:off x="0" y="0"/>
          <a:ext cx="0" cy="0"/>
          <a:chOff x="0" y="0"/>
          <a:chExt cx="0" cy="0"/>
        </a:xfrm>
      </p:grpSpPr>
      <p:sp>
        <p:nvSpPr>
          <p:cNvPr id="870" name="Google Shape;870;p128"/>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Joint Probability Distributions</a:t>
            </a:r>
            <a:endParaRPr/>
          </a:p>
        </p:txBody>
      </p:sp>
      <p:sp>
        <p:nvSpPr>
          <p:cNvPr id="871" name="Google Shape;871;p128"/>
          <p:cNvSpPr txBox="1"/>
          <p:nvPr>
            <p:ph idx="1" type="body"/>
          </p:nvPr>
        </p:nvSpPr>
        <p:spPr>
          <a:xfrm>
            <a:off x="311700" y="1266325"/>
            <a:ext cx="8520600" cy="3449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br>
              <a:rPr lang="en"/>
            </a:br>
            <a:r>
              <a:rPr lang="en"/>
              <a:t>P(iPhone | Woman) = 55/88 = 0.625</a:t>
            </a:r>
            <a:br>
              <a:rPr lang="en"/>
            </a:br>
            <a:r>
              <a:rPr lang="en"/>
              <a:t>P(iPhone | Man) = 38/90 = 0.422</a:t>
            </a:r>
            <a:endParaRPr/>
          </a:p>
          <a:p>
            <a:pPr indent="0" lvl="0" marL="0" rtl="0" algn="l">
              <a:spcBef>
                <a:spcPts val="1600"/>
              </a:spcBef>
              <a:spcAft>
                <a:spcPts val="1600"/>
              </a:spcAft>
              <a:buNone/>
            </a:pPr>
            <a:r>
              <a:rPr lang="en"/>
              <a:t>Are phone type and gender </a:t>
            </a:r>
            <a:r>
              <a:rPr b="1" lang="en"/>
              <a:t>independent</a:t>
            </a:r>
            <a:r>
              <a:rPr lang="en"/>
              <a:t>?</a:t>
            </a:r>
            <a:endParaRPr/>
          </a:p>
        </p:txBody>
      </p:sp>
      <p:graphicFrame>
        <p:nvGraphicFramePr>
          <p:cNvPr id="872" name="Google Shape;872;p128"/>
          <p:cNvGraphicFramePr/>
          <p:nvPr/>
        </p:nvGraphicFramePr>
        <p:xfrm>
          <a:off x="952500" y="1460525"/>
          <a:ext cx="3000000" cy="3000000"/>
        </p:xfrm>
        <a:graphic>
          <a:graphicData uri="http://schemas.openxmlformats.org/drawingml/2006/table">
            <a:tbl>
              <a:tblPr>
                <a:noFill/>
                <a:tableStyleId>{B34D9875-7519-451A-8F63-7CB06BBB5250}</a:tableStyleId>
              </a:tblPr>
              <a:tblGrid>
                <a:gridCol w="1809750"/>
                <a:gridCol w="1809750"/>
                <a:gridCol w="1809750"/>
                <a:gridCol w="1809750"/>
              </a:tblGrid>
              <a:tr h="381000">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lang="en"/>
                        <a:t>Men</a:t>
                      </a:r>
                      <a:endParaRPr/>
                    </a:p>
                  </a:txBody>
                  <a:tcPr marT="91425" marB="91425" marR="91425" marL="91425"/>
                </a:tc>
                <a:tc>
                  <a:txBody>
                    <a:bodyPr/>
                    <a:lstStyle/>
                    <a:p>
                      <a:pPr indent="0" lvl="0" marL="0" rtl="0" algn="l">
                        <a:spcBef>
                          <a:spcPts val="0"/>
                        </a:spcBef>
                        <a:spcAft>
                          <a:spcPts val="0"/>
                        </a:spcAft>
                        <a:buNone/>
                      </a:pPr>
                      <a:r>
                        <a:rPr lang="en"/>
                        <a:t>Women</a:t>
                      </a:r>
                      <a:endParaRPr/>
                    </a:p>
                  </a:txBody>
                  <a:tcPr marT="91425" marB="91425" marR="91425" marL="91425"/>
                </a:tc>
                <a:tc>
                  <a:txBody>
                    <a:bodyPr/>
                    <a:lstStyle/>
                    <a:p>
                      <a:pPr indent="0" lvl="0" marL="0" rtl="0" algn="l">
                        <a:spcBef>
                          <a:spcPts val="0"/>
                        </a:spcBef>
                        <a:spcAft>
                          <a:spcPts val="0"/>
                        </a:spcAft>
                        <a:buNone/>
                      </a:pPr>
                      <a:r>
                        <a:rPr b="1" lang="en"/>
                        <a:t>Total</a:t>
                      </a:r>
                      <a:endParaRPr b="1"/>
                    </a:p>
                  </a:txBody>
                  <a:tcPr marT="91425" marB="91425" marR="91425" marL="91425"/>
                </a:tc>
              </a:tr>
              <a:tr h="381000">
                <a:tc>
                  <a:txBody>
                    <a:bodyPr/>
                    <a:lstStyle/>
                    <a:p>
                      <a:pPr indent="0" lvl="0" marL="0" rtl="0" algn="l">
                        <a:spcBef>
                          <a:spcPts val="0"/>
                        </a:spcBef>
                        <a:spcAft>
                          <a:spcPts val="0"/>
                        </a:spcAft>
                        <a:buNone/>
                      </a:pPr>
                      <a:r>
                        <a:rPr lang="en"/>
                        <a:t>iPhone</a:t>
                      </a:r>
                      <a:endParaRPr/>
                    </a:p>
                  </a:txBody>
                  <a:tcPr marT="91425" marB="91425" marR="91425" marL="91425"/>
                </a:tc>
                <a:tc>
                  <a:txBody>
                    <a:bodyPr/>
                    <a:lstStyle/>
                    <a:p>
                      <a:pPr indent="0" lvl="0" marL="0" rtl="0" algn="l">
                        <a:spcBef>
                          <a:spcPts val="0"/>
                        </a:spcBef>
                        <a:spcAft>
                          <a:spcPts val="0"/>
                        </a:spcAft>
                        <a:buNone/>
                      </a:pPr>
                      <a:r>
                        <a:rPr lang="en"/>
                        <a:t>38</a:t>
                      </a:r>
                      <a:endParaRPr/>
                    </a:p>
                  </a:txBody>
                  <a:tcPr marT="91425" marB="91425" marR="91425" marL="91425"/>
                </a:tc>
                <a:tc>
                  <a:txBody>
                    <a:bodyPr/>
                    <a:lstStyle/>
                    <a:p>
                      <a:pPr indent="0" lvl="0" marL="0" rtl="0" algn="l">
                        <a:spcBef>
                          <a:spcPts val="0"/>
                        </a:spcBef>
                        <a:spcAft>
                          <a:spcPts val="0"/>
                        </a:spcAft>
                        <a:buNone/>
                      </a:pPr>
                      <a:r>
                        <a:rPr lang="en"/>
                        <a:t>55</a:t>
                      </a:r>
                      <a:endParaRPr/>
                    </a:p>
                  </a:txBody>
                  <a:tcPr marT="91425" marB="91425" marR="91425" marL="91425"/>
                </a:tc>
                <a:tc>
                  <a:txBody>
                    <a:bodyPr/>
                    <a:lstStyle/>
                    <a:p>
                      <a:pPr indent="0" lvl="0" marL="0" rtl="0" algn="l">
                        <a:spcBef>
                          <a:spcPts val="0"/>
                        </a:spcBef>
                        <a:spcAft>
                          <a:spcPts val="0"/>
                        </a:spcAft>
                        <a:buNone/>
                      </a:pPr>
                      <a:r>
                        <a:rPr b="1" lang="en"/>
                        <a:t>93</a:t>
                      </a:r>
                      <a:endParaRPr b="1"/>
                    </a:p>
                  </a:txBody>
                  <a:tcPr marT="91425" marB="91425" marR="91425" marL="91425"/>
                </a:tc>
              </a:tr>
              <a:tr h="381000">
                <a:tc>
                  <a:txBody>
                    <a:bodyPr/>
                    <a:lstStyle/>
                    <a:p>
                      <a:pPr indent="0" lvl="0" marL="0" rtl="0" algn="l">
                        <a:spcBef>
                          <a:spcPts val="0"/>
                        </a:spcBef>
                        <a:spcAft>
                          <a:spcPts val="0"/>
                        </a:spcAft>
                        <a:buNone/>
                      </a:pPr>
                      <a:r>
                        <a:rPr lang="en"/>
                        <a:t>Android</a:t>
                      </a:r>
                      <a:endParaRPr/>
                    </a:p>
                  </a:txBody>
                  <a:tcPr marT="91425" marB="91425" marR="91425" marL="91425"/>
                </a:tc>
                <a:tc>
                  <a:txBody>
                    <a:bodyPr/>
                    <a:lstStyle/>
                    <a:p>
                      <a:pPr indent="0" lvl="0" marL="0" rtl="0" algn="l">
                        <a:spcBef>
                          <a:spcPts val="0"/>
                        </a:spcBef>
                        <a:spcAft>
                          <a:spcPts val="0"/>
                        </a:spcAft>
                        <a:buNone/>
                      </a:pPr>
                      <a:r>
                        <a:rPr lang="en"/>
                        <a:t>52</a:t>
                      </a:r>
                      <a:endParaRPr/>
                    </a:p>
                  </a:txBody>
                  <a:tcPr marT="91425" marB="91425" marR="91425" marL="91425"/>
                </a:tc>
                <a:tc>
                  <a:txBody>
                    <a:bodyPr/>
                    <a:lstStyle/>
                    <a:p>
                      <a:pPr indent="0" lvl="0" marL="0" rtl="0" algn="l">
                        <a:spcBef>
                          <a:spcPts val="0"/>
                        </a:spcBef>
                        <a:spcAft>
                          <a:spcPts val="0"/>
                        </a:spcAft>
                        <a:buNone/>
                      </a:pPr>
                      <a:r>
                        <a:rPr lang="en"/>
                        <a:t>33</a:t>
                      </a:r>
                      <a:endParaRPr/>
                    </a:p>
                  </a:txBody>
                  <a:tcPr marT="91425" marB="91425" marR="91425" marL="91425"/>
                </a:tc>
                <a:tc>
                  <a:txBody>
                    <a:bodyPr/>
                    <a:lstStyle/>
                    <a:p>
                      <a:pPr indent="0" lvl="0" marL="0" rtl="0" algn="l">
                        <a:spcBef>
                          <a:spcPts val="0"/>
                        </a:spcBef>
                        <a:spcAft>
                          <a:spcPts val="0"/>
                        </a:spcAft>
                        <a:buNone/>
                      </a:pPr>
                      <a:r>
                        <a:rPr b="1" lang="en"/>
                        <a:t>85</a:t>
                      </a:r>
                      <a:endParaRPr b="1"/>
                    </a:p>
                  </a:txBody>
                  <a:tcPr marT="91425" marB="91425" marR="91425" marL="91425"/>
                </a:tc>
              </a:tr>
              <a:tr h="381000">
                <a:tc>
                  <a:txBody>
                    <a:bodyPr/>
                    <a:lstStyle/>
                    <a:p>
                      <a:pPr indent="0" lvl="0" marL="0" rtl="0" algn="l">
                        <a:spcBef>
                          <a:spcPts val="0"/>
                        </a:spcBef>
                        <a:spcAft>
                          <a:spcPts val="0"/>
                        </a:spcAft>
                        <a:buNone/>
                      </a:pPr>
                      <a:r>
                        <a:rPr b="1" lang="en"/>
                        <a:t>Total</a:t>
                      </a:r>
                      <a:endParaRPr b="1"/>
                    </a:p>
                  </a:txBody>
                  <a:tcPr marT="91425" marB="91425" marR="91425" marL="91425"/>
                </a:tc>
                <a:tc>
                  <a:txBody>
                    <a:bodyPr/>
                    <a:lstStyle/>
                    <a:p>
                      <a:pPr indent="0" lvl="0" marL="0" rtl="0" algn="l">
                        <a:spcBef>
                          <a:spcPts val="0"/>
                        </a:spcBef>
                        <a:spcAft>
                          <a:spcPts val="0"/>
                        </a:spcAft>
                        <a:buNone/>
                      </a:pPr>
                      <a:r>
                        <a:rPr b="1" lang="en"/>
                        <a:t>90</a:t>
                      </a:r>
                      <a:endParaRPr b="1"/>
                    </a:p>
                  </a:txBody>
                  <a:tcPr marT="91425" marB="91425" marR="91425" marL="91425"/>
                </a:tc>
                <a:tc>
                  <a:txBody>
                    <a:bodyPr/>
                    <a:lstStyle/>
                    <a:p>
                      <a:pPr indent="0" lvl="0" marL="0" rtl="0" algn="l">
                        <a:spcBef>
                          <a:spcPts val="0"/>
                        </a:spcBef>
                        <a:spcAft>
                          <a:spcPts val="0"/>
                        </a:spcAft>
                        <a:buNone/>
                      </a:pPr>
                      <a:r>
                        <a:rPr b="1" lang="en"/>
                        <a:t>88</a:t>
                      </a:r>
                      <a:endParaRPr b="1"/>
                    </a:p>
                  </a:txBody>
                  <a:tcPr marT="91425" marB="91425" marR="91425" marL="91425"/>
                </a:tc>
                <a:tc>
                  <a:txBody>
                    <a:bodyPr/>
                    <a:lstStyle/>
                    <a:p>
                      <a:pPr indent="0" lvl="0" marL="0" rtl="0" algn="l">
                        <a:spcBef>
                          <a:spcPts val="0"/>
                        </a:spcBef>
                        <a:spcAft>
                          <a:spcPts val="0"/>
                        </a:spcAft>
                        <a:buNone/>
                      </a:pPr>
                      <a:r>
                        <a:rPr b="1" lang="en"/>
                        <a:t>178</a:t>
                      </a:r>
                      <a:endParaRPr b="1"/>
                    </a:p>
                  </a:txBody>
                  <a:tcPr marT="91425" marB="91425" marR="91425" marL="91425"/>
                </a:tc>
              </a:tr>
            </a:tbl>
          </a:graphicData>
        </a:graphic>
      </p:graphicFrame>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6" name="Shape 876"/>
        <p:cNvGrpSpPr/>
        <p:nvPr/>
      </p:nvGrpSpPr>
      <p:grpSpPr>
        <a:xfrm>
          <a:off x="0" y="0"/>
          <a:ext cx="0" cy="0"/>
          <a:chOff x="0" y="0"/>
          <a:chExt cx="0" cy="0"/>
        </a:xfrm>
      </p:grpSpPr>
      <p:sp>
        <p:nvSpPr>
          <p:cNvPr id="877" name="Google Shape;877;p129"/>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Visualizing Discrete Distributions</a:t>
            </a:r>
            <a:endParaRPr/>
          </a:p>
        </p:txBody>
      </p:sp>
      <p:sp>
        <p:nvSpPr>
          <p:cNvPr id="878" name="Google Shape;878;p129"/>
          <p:cNvSpPr txBox="1"/>
          <p:nvPr>
            <p:ph idx="1" type="body"/>
          </p:nvPr>
        </p:nvSpPr>
        <p:spPr>
          <a:xfrm>
            <a:off x="6900" y="1266325"/>
            <a:ext cx="93063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Now let’s explore Notebook 3-2_Discrete_Distributions. Before opening this notebook, make sure you have ipywidgets configured:</a:t>
            </a:r>
            <a:br>
              <a:rPr lang="en"/>
            </a:br>
            <a:r>
              <a:rPr lang="en">
                <a:latin typeface="Courier New"/>
                <a:ea typeface="Courier New"/>
                <a:cs typeface="Courier New"/>
                <a:sym typeface="Courier New"/>
              </a:rPr>
              <a:t>$ jupyter nbextension enable --py widgetsnbextension</a:t>
            </a:r>
            <a:endParaRPr>
              <a:latin typeface="Courier New"/>
              <a:ea typeface="Courier New"/>
              <a:cs typeface="Courier New"/>
              <a:sym typeface="Courier New"/>
            </a:endParaRPr>
          </a:p>
          <a:p>
            <a:pPr indent="0" lvl="0" marL="0" rtl="0" algn="l">
              <a:spcBef>
                <a:spcPts val="1600"/>
              </a:spcBef>
              <a:spcAft>
                <a:spcPts val="0"/>
              </a:spcAft>
              <a:buNone/>
            </a:pPr>
            <a:r>
              <a:rPr lang="en"/>
              <a:t>If you are in a virtual environment, instead run:</a:t>
            </a:r>
            <a:br>
              <a:rPr lang="en"/>
            </a:br>
            <a:r>
              <a:rPr lang="en">
                <a:latin typeface="Courier New"/>
                <a:ea typeface="Courier New"/>
                <a:cs typeface="Courier New"/>
                <a:sym typeface="Courier New"/>
              </a:rPr>
              <a:t>$ jupyter nbextension enable --py --sys-prefix widgetsnbextension</a:t>
            </a:r>
            <a:endParaRPr>
              <a:latin typeface="Courier New"/>
              <a:ea typeface="Courier New"/>
              <a:cs typeface="Courier New"/>
              <a:sym typeface="Courier New"/>
            </a:endParaRPr>
          </a:p>
          <a:p>
            <a:pPr indent="0" lvl="0" marL="0" rtl="0" algn="l">
              <a:spcBef>
                <a:spcPts val="1600"/>
              </a:spcBef>
              <a:spcAft>
                <a:spcPts val="0"/>
              </a:spcAft>
              <a:buNone/>
            </a:pPr>
            <a:r>
              <a:rPr lang="en"/>
              <a:t>The widgets are not compatible with Jupyter Lab yet, so make sure you run this with Jupyter Notebook.</a:t>
            </a:r>
            <a:endParaRPr/>
          </a:p>
          <a:p>
            <a:pPr indent="0" lvl="0" marL="0" rtl="0" algn="l">
              <a:spcBef>
                <a:spcPts val="1600"/>
              </a:spcBef>
              <a:spcAft>
                <a:spcPts val="1600"/>
              </a:spcAft>
              <a:buNone/>
            </a:pPr>
            <a:r>
              <a:rPr lang="en">
                <a:latin typeface="Courier New"/>
                <a:ea typeface="Courier New"/>
                <a:cs typeface="Courier New"/>
                <a:sym typeface="Courier New"/>
              </a:rPr>
              <a:t>$ jupyter notebook</a:t>
            </a:r>
            <a:endParaRPr/>
          </a:p>
        </p:txBody>
      </p:sp>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2" name="Shape 882"/>
        <p:cNvGrpSpPr/>
        <p:nvPr/>
      </p:nvGrpSpPr>
      <p:grpSpPr>
        <a:xfrm>
          <a:off x="0" y="0"/>
          <a:ext cx="0" cy="0"/>
          <a:chOff x="0" y="0"/>
          <a:chExt cx="0" cy="0"/>
        </a:xfrm>
      </p:grpSpPr>
      <p:sp>
        <p:nvSpPr>
          <p:cNvPr id="883" name="Google Shape;883;p130"/>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Homework</a:t>
            </a:r>
            <a:endParaRPr/>
          </a:p>
        </p:txBody>
      </p:sp>
      <p:sp>
        <p:nvSpPr>
          <p:cNvPr id="884" name="Google Shape;884;p130"/>
          <p:cNvSpPr txBox="1"/>
          <p:nvPr>
            <p:ph idx="1" type="body"/>
          </p:nvPr>
        </p:nvSpPr>
        <p:spPr>
          <a:xfrm>
            <a:off x="311700" y="1266325"/>
            <a:ext cx="8520600" cy="3662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 recommend you spend a few hours during the coming week reviewing your notes, slides, and Jupyter notebooks to help record what we’ve done today into your long-term memory.</a:t>
            </a:r>
            <a:endParaRPr/>
          </a:p>
          <a:p>
            <a:pPr indent="0" lvl="0" marL="0" rtl="0" algn="l">
              <a:spcBef>
                <a:spcPts val="1600"/>
              </a:spcBef>
              <a:spcAft>
                <a:spcPts val="0"/>
              </a:spcAft>
              <a:buNone/>
            </a:pPr>
            <a:r>
              <a:rPr lang="en"/>
              <a:t>In addition, I have a brief assignment. I would like you to review the following link that clearly describes common statistical fallacies.</a:t>
            </a:r>
            <a:endParaRPr/>
          </a:p>
          <a:p>
            <a:pPr indent="0" lvl="0" marL="0" rtl="0" algn="l">
              <a:spcBef>
                <a:spcPts val="1600"/>
              </a:spcBef>
              <a:spcAft>
                <a:spcPts val="0"/>
              </a:spcAft>
              <a:buNone/>
            </a:pPr>
            <a:r>
              <a:rPr lang="en" u="sng">
                <a:solidFill>
                  <a:schemeClr val="hlink"/>
                </a:solidFill>
                <a:hlinkClick r:id="rId3"/>
              </a:rPr>
              <a:t>https://www.geckoboard.com/learn/data-literacy/statistical-fallacies/</a:t>
            </a:r>
            <a:endParaRPr/>
          </a:p>
          <a:p>
            <a:pPr indent="0" lvl="0" marL="0" rtl="0" algn="l">
              <a:spcBef>
                <a:spcPts val="1600"/>
              </a:spcBef>
              <a:spcAft>
                <a:spcPts val="1600"/>
              </a:spcAft>
              <a:buNone/>
            </a:pPr>
            <a:r>
              <a:rPr lang="en"/>
              <a:t>Before next Saturday’s class, email me at </a:t>
            </a:r>
            <a:r>
              <a:rPr lang="en" u="sng">
                <a:solidFill>
                  <a:schemeClr val="hlink"/>
                </a:solidFill>
                <a:hlinkClick r:id="rId4"/>
              </a:rPr>
              <a:t>dw858@georgetown.edu</a:t>
            </a:r>
            <a:r>
              <a:rPr lang="en"/>
              <a:t> with the subject “Statistical Fallacy”, and in the body of the email give me a new example of one of the fallacies that you found interesting.</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 name="Shape 139"/>
        <p:cNvGrpSpPr/>
        <p:nvPr/>
      </p:nvGrpSpPr>
      <p:grpSpPr>
        <a:xfrm>
          <a:off x="0" y="0"/>
          <a:ext cx="0" cy="0"/>
          <a:chOff x="0" y="0"/>
          <a:chExt cx="0" cy="0"/>
        </a:xfrm>
      </p:grpSpPr>
      <p:sp>
        <p:nvSpPr>
          <p:cNvPr id="140" name="Google Shape;140;p24"/>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2 Main Branches of Statistics</a:t>
            </a:r>
            <a:endParaRPr/>
          </a:p>
        </p:txBody>
      </p:sp>
      <p:sp>
        <p:nvSpPr>
          <p:cNvPr id="141" name="Google Shape;141;p24"/>
          <p:cNvSpPr txBox="1"/>
          <p:nvPr>
            <p:ph idx="1" type="body"/>
          </p:nvPr>
        </p:nvSpPr>
        <p:spPr>
          <a:xfrm>
            <a:off x="311700" y="1152475"/>
            <a:ext cx="8520600" cy="383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Descriptive Statistics: </a:t>
            </a:r>
            <a:r>
              <a:rPr lang="en"/>
              <a:t>Describe a set of data</a:t>
            </a:r>
            <a:br>
              <a:rPr lang="en"/>
            </a:br>
            <a:r>
              <a:rPr i="1" lang="en"/>
              <a:t>Examples:</a:t>
            </a:r>
            <a:br>
              <a:rPr i="1" lang="en"/>
            </a:br>
            <a:r>
              <a:rPr lang="en"/>
              <a:t>Mean, median, standard deviation, IQR</a:t>
            </a:r>
            <a:br>
              <a:rPr lang="en"/>
            </a:br>
            <a:r>
              <a:rPr lang="en"/>
              <a:t>Skew, Kurtosis</a:t>
            </a:r>
            <a:br>
              <a:rPr lang="en"/>
            </a:br>
            <a:r>
              <a:rPr lang="en"/>
              <a:t>Correlation</a:t>
            </a:r>
            <a:br>
              <a:rPr lang="en"/>
            </a:br>
            <a:r>
              <a:rPr lang="en"/>
              <a:t>Display (Boxplot, histogram, scatterplot, table, etc)</a:t>
            </a:r>
            <a:endParaRPr/>
          </a:p>
          <a:p>
            <a:pPr indent="0" lvl="0" marL="0" rtl="0" algn="l">
              <a:spcBef>
                <a:spcPts val="1600"/>
              </a:spcBef>
              <a:spcAft>
                <a:spcPts val="1600"/>
              </a:spcAft>
              <a:buNone/>
            </a:pPr>
            <a:r>
              <a:rPr b="1" lang="en"/>
              <a:t>Inferential Statistics:</a:t>
            </a:r>
            <a:r>
              <a:rPr lang="en"/>
              <a:t> Infer information based on available data</a:t>
            </a:r>
            <a:br>
              <a:rPr lang="en"/>
            </a:br>
            <a:r>
              <a:rPr i="1" lang="en"/>
              <a:t>Examples:</a:t>
            </a:r>
            <a:br>
              <a:rPr lang="en"/>
            </a:br>
            <a:r>
              <a:rPr lang="en"/>
              <a:t>Regression (Modeling relationships)</a:t>
            </a:r>
            <a:br>
              <a:rPr lang="en"/>
            </a:br>
            <a:r>
              <a:rPr lang="en"/>
              <a:t>Confidence Interval (Predicting values)</a:t>
            </a:r>
            <a:br>
              <a:rPr lang="en"/>
            </a:br>
            <a:r>
              <a:rPr lang="en"/>
              <a:t>Significance Test (Predicting outcomes)</a:t>
            </a:r>
            <a:br>
              <a:rPr lang="en"/>
            </a:b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5" name="Shape 145"/>
        <p:cNvGrpSpPr/>
        <p:nvPr/>
      </p:nvGrpSpPr>
      <p:grpSpPr>
        <a:xfrm>
          <a:off x="0" y="0"/>
          <a:ext cx="0" cy="0"/>
          <a:chOff x="0" y="0"/>
          <a:chExt cx="0" cy="0"/>
        </a:xfrm>
      </p:grpSpPr>
      <p:sp>
        <p:nvSpPr>
          <p:cNvPr id="146" name="Google Shape;146;p25"/>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Why is Statistics important in Data Science?</a:t>
            </a:r>
            <a:endParaRPr/>
          </a:p>
        </p:txBody>
      </p:sp>
      <p:sp>
        <p:nvSpPr>
          <p:cNvPr id="147" name="Google Shape;147;p25"/>
          <p:cNvSpPr txBox="1"/>
          <p:nvPr>
            <p:ph idx="1" type="body"/>
          </p:nvPr>
        </p:nvSpPr>
        <p:spPr>
          <a:xfrm>
            <a:off x="311700" y="1152475"/>
            <a:ext cx="8520600" cy="380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Science </a:t>
            </a:r>
            <a:r>
              <a:rPr lang="en"/>
              <a:t>uses scientific methods, processes, algorithms and systems to extract knowledge and insights from data. </a:t>
            </a:r>
            <a:endParaRPr/>
          </a:p>
          <a:p>
            <a:pPr indent="0" lvl="0" marL="0" rtl="0" algn="l">
              <a:spcBef>
                <a:spcPts val="1600"/>
              </a:spcBef>
              <a:spcAft>
                <a:spcPts val="0"/>
              </a:spcAft>
              <a:buNone/>
            </a:pPr>
            <a:r>
              <a:rPr b="1" lang="en"/>
              <a:t>Extracting knowledge from data = Descriptive Statistics</a:t>
            </a:r>
            <a:endParaRPr b="1"/>
          </a:p>
          <a:p>
            <a:pPr indent="0" lvl="0" marL="0" rtl="0" algn="l">
              <a:spcBef>
                <a:spcPts val="1600"/>
              </a:spcBef>
              <a:spcAft>
                <a:spcPts val="0"/>
              </a:spcAft>
              <a:buNone/>
            </a:pPr>
            <a:r>
              <a:rPr b="1" lang="en"/>
              <a:t>Extracting insights from data = Inferential Statistics</a:t>
            </a:r>
            <a:endParaRPr b="1"/>
          </a:p>
          <a:p>
            <a:pPr indent="0" lvl="0" marL="0" rtl="0" algn="l">
              <a:spcBef>
                <a:spcPts val="1600"/>
              </a:spcBef>
              <a:spcAft>
                <a:spcPts val="0"/>
              </a:spcAft>
              <a:buNone/>
            </a:pPr>
            <a:r>
              <a:rPr lang="en"/>
              <a:t>The work being done in the field of Data Science has become incredibly complex, but at the core it is using computer programming to apply statistical analysis on a scale beyond the ability of an individual.</a:t>
            </a:r>
            <a:endParaRPr/>
          </a:p>
          <a:p>
            <a:pPr indent="0" lvl="0" marL="0" rtl="0" algn="l">
              <a:spcBef>
                <a:spcPts val="1600"/>
              </a:spcBef>
              <a:spcAft>
                <a:spcPts val="1600"/>
              </a:spcAft>
              <a:buNone/>
            </a:pPr>
            <a:r>
              <a:rPr lang="en"/>
              <a:t>If you understand the underlying statistics, you will have a stronger foundation for building your Data Science skills.</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1" name="Shape 151"/>
        <p:cNvGrpSpPr/>
        <p:nvPr/>
      </p:nvGrpSpPr>
      <p:grpSpPr>
        <a:xfrm>
          <a:off x="0" y="0"/>
          <a:ext cx="0" cy="0"/>
          <a:chOff x="0" y="0"/>
          <a:chExt cx="0" cy="0"/>
        </a:xfrm>
      </p:grpSpPr>
      <p:sp>
        <p:nvSpPr>
          <p:cNvPr id="152" name="Google Shape;152;p26"/>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Data Science Workflow</a:t>
            </a:r>
            <a:endParaRPr/>
          </a:p>
        </p:txBody>
      </p:sp>
      <p:pic>
        <p:nvPicPr>
          <p:cNvPr id="153" name="Google Shape;153;p26"/>
          <p:cNvPicPr preferRelativeResize="0"/>
          <p:nvPr/>
        </p:nvPicPr>
        <p:blipFill>
          <a:blip r:embed="rId3">
            <a:alphaModFix/>
          </a:blip>
          <a:stretch>
            <a:fillRect/>
          </a:stretch>
        </p:blipFill>
        <p:spPr>
          <a:xfrm>
            <a:off x="1594000" y="1252553"/>
            <a:ext cx="6364999" cy="31767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7" name="Shape 157"/>
        <p:cNvGrpSpPr/>
        <p:nvPr/>
      </p:nvGrpSpPr>
      <p:grpSpPr>
        <a:xfrm>
          <a:off x="0" y="0"/>
          <a:ext cx="0" cy="0"/>
          <a:chOff x="0" y="0"/>
          <a:chExt cx="0" cy="0"/>
        </a:xfrm>
      </p:grpSpPr>
      <p:sp>
        <p:nvSpPr>
          <p:cNvPr id="158" name="Google Shape;158;p27"/>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Key Terms</a:t>
            </a:r>
            <a:endParaRPr/>
          </a:p>
        </p:txBody>
      </p:sp>
      <p:sp>
        <p:nvSpPr>
          <p:cNvPr id="159" name="Google Shape;159;p27"/>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a:t>
            </a:r>
            <a:r>
              <a:rPr b="1" lang="en"/>
              <a:t>population</a:t>
            </a:r>
            <a:r>
              <a:rPr lang="en"/>
              <a:t> is the collection of all items of interest or under investigation</a:t>
            </a:r>
            <a:br>
              <a:rPr lang="en"/>
            </a:br>
            <a:r>
              <a:rPr lang="en"/>
              <a:t>	</a:t>
            </a:r>
            <a:r>
              <a:rPr b="1" lang="en"/>
              <a:t>N</a:t>
            </a:r>
            <a:r>
              <a:rPr lang="en"/>
              <a:t> represents the population size</a:t>
            </a:r>
            <a:endParaRPr/>
          </a:p>
          <a:p>
            <a:pPr indent="0" lvl="0" marL="0" rtl="0" algn="l">
              <a:spcBef>
                <a:spcPts val="1600"/>
              </a:spcBef>
              <a:spcAft>
                <a:spcPts val="0"/>
              </a:spcAft>
              <a:buNone/>
            </a:pPr>
            <a:r>
              <a:rPr lang="en"/>
              <a:t>A </a:t>
            </a:r>
            <a:r>
              <a:rPr b="1" lang="en"/>
              <a:t>sample</a:t>
            </a:r>
            <a:r>
              <a:rPr lang="en"/>
              <a:t> is an observed subset of the population</a:t>
            </a:r>
            <a:br>
              <a:rPr lang="en"/>
            </a:br>
            <a:r>
              <a:rPr lang="en"/>
              <a:t>	</a:t>
            </a:r>
            <a:r>
              <a:rPr b="1" lang="en"/>
              <a:t>n</a:t>
            </a:r>
            <a:r>
              <a:rPr lang="en"/>
              <a:t> represents the sample size</a:t>
            </a:r>
            <a:endParaRPr/>
          </a:p>
          <a:p>
            <a:pPr indent="0" lvl="0" marL="0" rtl="0" algn="l">
              <a:spcBef>
                <a:spcPts val="1600"/>
              </a:spcBef>
              <a:spcAft>
                <a:spcPts val="0"/>
              </a:spcAft>
              <a:buNone/>
            </a:pPr>
            <a:r>
              <a:rPr lang="en"/>
              <a:t>A </a:t>
            </a:r>
            <a:r>
              <a:rPr b="1" lang="en"/>
              <a:t>parameter</a:t>
            </a:r>
            <a:r>
              <a:rPr lang="en"/>
              <a:t> is a specific characteristic of a population</a:t>
            </a:r>
            <a:endParaRPr/>
          </a:p>
          <a:p>
            <a:pPr indent="0" lvl="0" marL="0" rtl="0" algn="l">
              <a:spcBef>
                <a:spcPts val="1600"/>
              </a:spcBef>
              <a:spcAft>
                <a:spcPts val="1600"/>
              </a:spcAft>
              <a:buNone/>
            </a:pPr>
            <a:r>
              <a:rPr lang="en"/>
              <a:t>A </a:t>
            </a:r>
            <a:r>
              <a:rPr b="1" lang="en"/>
              <a:t>statistic</a:t>
            </a:r>
            <a:r>
              <a:rPr lang="en"/>
              <a:t> is a specific characteristic of a sample</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3" name="Shape 163"/>
        <p:cNvGrpSpPr/>
        <p:nvPr/>
      </p:nvGrpSpPr>
      <p:grpSpPr>
        <a:xfrm>
          <a:off x="0" y="0"/>
          <a:ext cx="0" cy="0"/>
          <a:chOff x="0" y="0"/>
          <a:chExt cx="0" cy="0"/>
        </a:xfrm>
      </p:grpSpPr>
      <p:sp>
        <p:nvSpPr>
          <p:cNvPr id="164" name="Google Shape;164;p28"/>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Examples of Populations</a:t>
            </a:r>
            <a:endParaRPr/>
          </a:p>
        </p:txBody>
      </p:sp>
      <p:sp>
        <p:nvSpPr>
          <p:cNvPr id="165" name="Google Shape;165;p28"/>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Ages of all registered voters in the United States</a:t>
            </a:r>
            <a:endParaRPr/>
          </a:p>
          <a:p>
            <a:pPr indent="0" lvl="0" marL="0" rtl="0" algn="l">
              <a:spcBef>
                <a:spcPts val="1600"/>
              </a:spcBef>
              <a:spcAft>
                <a:spcPts val="0"/>
              </a:spcAft>
              <a:buNone/>
            </a:pPr>
            <a:r>
              <a:rPr lang="en"/>
              <a:t>Incomes of all families living in Daytona Beach, FL</a:t>
            </a:r>
            <a:endParaRPr/>
          </a:p>
          <a:p>
            <a:pPr indent="0" lvl="0" marL="0" rtl="0" algn="l">
              <a:spcBef>
                <a:spcPts val="1600"/>
              </a:spcBef>
              <a:spcAft>
                <a:spcPts val="0"/>
              </a:spcAft>
              <a:buNone/>
            </a:pPr>
            <a:r>
              <a:rPr lang="en"/>
              <a:t>Annual returns of all stocks traded on the New York Stock Exchange</a:t>
            </a:r>
            <a:endParaRPr/>
          </a:p>
          <a:p>
            <a:pPr indent="0" lvl="0" marL="0" rtl="0" algn="l">
              <a:spcBef>
                <a:spcPts val="1600"/>
              </a:spcBef>
              <a:spcAft>
                <a:spcPts val="0"/>
              </a:spcAft>
              <a:buNone/>
            </a:pPr>
            <a:r>
              <a:t/>
            </a:r>
            <a:endParaRPr/>
          </a:p>
          <a:p>
            <a:pPr indent="0" lvl="0" marL="0" rtl="0" algn="l">
              <a:spcBef>
                <a:spcPts val="1600"/>
              </a:spcBef>
              <a:spcAft>
                <a:spcPts val="0"/>
              </a:spcAft>
              <a:buNone/>
            </a:pPr>
            <a:r>
              <a:rPr lang="en"/>
              <a:t>W</a:t>
            </a:r>
            <a:r>
              <a:rPr lang="en"/>
              <a:t>hy should we bother with sampling?</a:t>
            </a:r>
            <a:endParaRPr/>
          </a:p>
          <a:p>
            <a:pPr indent="0" lvl="0" marL="0" rtl="0" algn="l">
              <a:spcBef>
                <a:spcPts val="1600"/>
              </a:spcBef>
              <a:spcAft>
                <a:spcPts val="160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9" name="Shape 169"/>
        <p:cNvGrpSpPr/>
        <p:nvPr/>
      </p:nvGrpSpPr>
      <p:grpSpPr>
        <a:xfrm>
          <a:off x="0" y="0"/>
          <a:ext cx="0" cy="0"/>
          <a:chOff x="0" y="0"/>
          <a:chExt cx="0" cy="0"/>
        </a:xfrm>
      </p:grpSpPr>
      <p:sp>
        <p:nvSpPr>
          <p:cNvPr id="170" name="Google Shape;170;p29"/>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Examples of Sampling</a:t>
            </a:r>
            <a:endParaRPr/>
          </a:p>
        </p:txBody>
      </p:sp>
      <p:sp>
        <p:nvSpPr>
          <p:cNvPr id="171" name="Google Shape;171;p29"/>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Consider a researcher for a soft drink company who wants to determine the sweetness preferences of Americans between the ages of 15 and 25.</a:t>
            </a:r>
            <a:endParaRPr/>
          </a:p>
          <a:p>
            <a:pPr indent="0" lvl="0" marL="0" rtl="0" algn="l">
              <a:spcBef>
                <a:spcPts val="1600"/>
              </a:spcBef>
              <a:spcAft>
                <a:spcPts val="0"/>
              </a:spcAft>
              <a:buNone/>
            </a:pPr>
            <a:r>
              <a:rPr lang="en"/>
              <a:t>What’s the population?</a:t>
            </a:r>
            <a:endParaRPr/>
          </a:p>
          <a:p>
            <a:pPr indent="0" lvl="0" marL="0" rtl="0" algn="l">
              <a:spcBef>
                <a:spcPts val="1600"/>
              </a:spcBef>
              <a:spcAft>
                <a:spcPts val="0"/>
              </a:spcAft>
              <a:buNone/>
            </a:pPr>
            <a:r>
              <a:rPr lang="en"/>
              <a:t>In order for a sample to be unbiased, it must be</a:t>
            </a:r>
            <a:endParaRPr/>
          </a:p>
          <a:p>
            <a:pPr indent="-342900" lvl="0" marL="457200" rtl="0" algn="l">
              <a:spcBef>
                <a:spcPts val="1600"/>
              </a:spcBef>
              <a:spcAft>
                <a:spcPts val="0"/>
              </a:spcAft>
              <a:buSzPts val="1800"/>
              <a:buChar char="●"/>
            </a:pPr>
            <a:r>
              <a:rPr lang="en"/>
              <a:t>Representative of the population</a:t>
            </a:r>
            <a:endParaRPr/>
          </a:p>
          <a:p>
            <a:pPr indent="-342900" lvl="0" marL="457200" rtl="0" algn="l">
              <a:spcBef>
                <a:spcPts val="0"/>
              </a:spcBef>
              <a:spcAft>
                <a:spcPts val="0"/>
              </a:spcAft>
              <a:buSzPts val="1800"/>
              <a:buChar char="●"/>
            </a:pPr>
            <a:r>
              <a:rPr lang="en"/>
              <a:t>Randomly selected</a:t>
            </a:r>
            <a:endParaRPr/>
          </a:p>
          <a:p>
            <a:pPr indent="-342900" lvl="0" marL="457200" rtl="0" algn="l">
              <a:spcBef>
                <a:spcPts val="0"/>
              </a:spcBef>
              <a:spcAft>
                <a:spcPts val="0"/>
              </a:spcAft>
              <a:buSzPts val="1800"/>
              <a:buChar char="●"/>
            </a:pPr>
            <a:r>
              <a:rPr lang="en"/>
              <a:t>Sufficiently large</a:t>
            </a:r>
            <a:endParaRPr/>
          </a:p>
          <a:p>
            <a:pPr indent="0" lvl="0" marL="0" rtl="0" algn="l">
              <a:spcBef>
                <a:spcPts val="1600"/>
              </a:spcBef>
              <a:spcAft>
                <a:spcPts val="160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5" name="Shape 175"/>
        <p:cNvGrpSpPr/>
        <p:nvPr/>
      </p:nvGrpSpPr>
      <p:grpSpPr>
        <a:xfrm>
          <a:off x="0" y="0"/>
          <a:ext cx="0" cy="0"/>
          <a:chOff x="0" y="0"/>
          <a:chExt cx="0" cy="0"/>
        </a:xfrm>
      </p:grpSpPr>
      <p:sp>
        <p:nvSpPr>
          <p:cNvPr id="176" name="Google Shape;176;p30"/>
          <p:cNvSpPr txBox="1"/>
          <p:nvPr>
            <p:ph type="title"/>
          </p:nvPr>
        </p:nvSpPr>
        <p:spPr>
          <a:xfrm>
            <a:off x="311700" y="814800"/>
            <a:ext cx="8571300" cy="942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Section 1: Descriptive Statistics</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0" name="Shape 180"/>
        <p:cNvGrpSpPr/>
        <p:nvPr/>
      </p:nvGrpSpPr>
      <p:grpSpPr>
        <a:xfrm>
          <a:off x="0" y="0"/>
          <a:ext cx="0" cy="0"/>
          <a:chOff x="0" y="0"/>
          <a:chExt cx="0" cy="0"/>
        </a:xfrm>
      </p:grpSpPr>
      <p:sp>
        <p:nvSpPr>
          <p:cNvPr id="181" name="Google Shape;181;p31"/>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Types of Data</a:t>
            </a:r>
            <a:endParaRPr/>
          </a:p>
        </p:txBody>
      </p:sp>
      <p:sp>
        <p:nvSpPr>
          <p:cNvPr id="182" name="Google Shape;182;p31"/>
          <p:cNvSpPr/>
          <p:nvPr/>
        </p:nvSpPr>
        <p:spPr>
          <a:xfrm>
            <a:off x="3545925" y="1068425"/>
            <a:ext cx="1567500" cy="547800"/>
          </a:xfrm>
          <a:prstGeom prst="rect">
            <a:avLst/>
          </a:pr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Open Sans"/>
                <a:ea typeface="Open Sans"/>
                <a:cs typeface="Open Sans"/>
                <a:sym typeface="Open Sans"/>
              </a:rPr>
              <a:t>Data</a:t>
            </a:r>
            <a:endParaRPr b="1" sz="1800">
              <a:solidFill>
                <a:schemeClr val="lt1"/>
              </a:solidFill>
              <a:latin typeface="Open Sans"/>
              <a:ea typeface="Open Sans"/>
              <a:cs typeface="Open Sans"/>
              <a:sym typeface="Open Sans"/>
            </a:endParaRPr>
          </a:p>
        </p:txBody>
      </p:sp>
      <p:sp>
        <p:nvSpPr>
          <p:cNvPr id="183" name="Google Shape;183;p31"/>
          <p:cNvSpPr/>
          <p:nvPr/>
        </p:nvSpPr>
        <p:spPr>
          <a:xfrm>
            <a:off x="1811375" y="1936025"/>
            <a:ext cx="1567500" cy="707400"/>
          </a:xfrm>
          <a:prstGeom prst="rect">
            <a:avLst/>
          </a:prstGeom>
          <a:solidFill>
            <a:schemeClr val="accent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Open Sans"/>
                <a:ea typeface="Open Sans"/>
                <a:cs typeface="Open Sans"/>
                <a:sym typeface="Open Sans"/>
              </a:rPr>
              <a:t>Categorical</a:t>
            </a:r>
            <a:endParaRPr sz="1800">
              <a:latin typeface="Open Sans"/>
              <a:ea typeface="Open Sans"/>
              <a:cs typeface="Open Sans"/>
              <a:sym typeface="Open Sans"/>
            </a:endParaRPr>
          </a:p>
          <a:p>
            <a:pPr indent="0" lvl="0" marL="0" rtl="0" algn="ctr">
              <a:spcBef>
                <a:spcPts val="0"/>
              </a:spcBef>
              <a:spcAft>
                <a:spcPts val="0"/>
              </a:spcAft>
              <a:buNone/>
            </a:pPr>
            <a:r>
              <a:rPr lang="en" sz="1800">
                <a:latin typeface="Open Sans"/>
                <a:ea typeface="Open Sans"/>
                <a:cs typeface="Open Sans"/>
                <a:sym typeface="Open Sans"/>
              </a:rPr>
              <a:t>(Qualitative)</a:t>
            </a:r>
            <a:endParaRPr sz="1800">
              <a:latin typeface="Open Sans"/>
              <a:ea typeface="Open Sans"/>
              <a:cs typeface="Open Sans"/>
              <a:sym typeface="Open Sans"/>
            </a:endParaRPr>
          </a:p>
        </p:txBody>
      </p:sp>
      <p:sp>
        <p:nvSpPr>
          <p:cNvPr id="184" name="Google Shape;184;p31"/>
          <p:cNvSpPr/>
          <p:nvPr/>
        </p:nvSpPr>
        <p:spPr>
          <a:xfrm>
            <a:off x="5356900" y="1936025"/>
            <a:ext cx="1643400" cy="7074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Open Sans"/>
                <a:ea typeface="Open Sans"/>
                <a:cs typeface="Open Sans"/>
                <a:sym typeface="Open Sans"/>
              </a:rPr>
              <a:t>Numeric</a:t>
            </a:r>
            <a:endParaRPr sz="1800">
              <a:latin typeface="Open Sans"/>
              <a:ea typeface="Open Sans"/>
              <a:cs typeface="Open Sans"/>
              <a:sym typeface="Open Sans"/>
            </a:endParaRPr>
          </a:p>
          <a:p>
            <a:pPr indent="0" lvl="0" marL="0" rtl="0" algn="ctr">
              <a:spcBef>
                <a:spcPts val="0"/>
              </a:spcBef>
              <a:spcAft>
                <a:spcPts val="0"/>
              </a:spcAft>
              <a:buNone/>
            </a:pPr>
            <a:r>
              <a:rPr lang="en" sz="1800">
                <a:latin typeface="Open Sans"/>
                <a:ea typeface="Open Sans"/>
                <a:cs typeface="Open Sans"/>
                <a:sym typeface="Open Sans"/>
              </a:rPr>
              <a:t>(Quantitative)</a:t>
            </a:r>
            <a:endParaRPr sz="1800">
              <a:latin typeface="Open Sans"/>
              <a:ea typeface="Open Sans"/>
              <a:cs typeface="Open Sans"/>
              <a:sym typeface="Open Sans"/>
            </a:endParaRPr>
          </a:p>
        </p:txBody>
      </p:sp>
      <p:cxnSp>
        <p:nvCxnSpPr>
          <p:cNvPr id="185" name="Google Shape;185;p31"/>
          <p:cNvCxnSpPr>
            <a:stCxn id="182" idx="2"/>
            <a:endCxn id="183" idx="0"/>
          </p:cNvCxnSpPr>
          <p:nvPr/>
        </p:nvCxnSpPr>
        <p:spPr>
          <a:xfrm rot="5400000">
            <a:off x="3302475" y="908825"/>
            <a:ext cx="319800" cy="1734600"/>
          </a:xfrm>
          <a:prstGeom prst="bentConnector3">
            <a:avLst>
              <a:gd fmla="val 50000" name="adj1"/>
            </a:avLst>
          </a:prstGeom>
          <a:noFill/>
          <a:ln cap="flat" cmpd="sng" w="9525">
            <a:solidFill>
              <a:schemeClr val="dk1"/>
            </a:solidFill>
            <a:prstDash val="solid"/>
            <a:round/>
            <a:headEnd len="med" w="med" type="none"/>
            <a:tailEnd len="med" w="med" type="none"/>
          </a:ln>
        </p:spPr>
      </p:cxnSp>
      <p:cxnSp>
        <p:nvCxnSpPr>
          <p:cNvPr id="186" name="Google Shape;186;p31"/>
          <p:cNvCxnSpPr>
            <a:stCxn id="182" idx="2"/>
            <a:endCxn id="184" idx="0"/>
          </p:cNvCxnSpPr>
          <p:nvPr/>
        </p:nvCxnSpPr>
        <p:spPr>
          <a:xfrm flipH="1" rot="-5400000">
            <a:off x="5094225" y="851675"/>
            <a:ext cx="319800" cy="1848900"/>
          </a:xfrm>
          <a:prstGeom prst="bentConnector3">
            <a:avLst>
              <a:gd fmla="val 50000" name="adj1"/>
            </a:avLst>
          </a:prstGeom>
          <a:noFill/>
          <a:ln cap="flat" cmpd="sng" w="9525">
            <a:solidFill>
              <a:schemeClr val="dk1"/>
            </a:solidFill>
            <a:prstDash val="solid"/>
            <a:round/>
            <a:headEnd len="med" w="med" type="none"/>
            <a:tailEnd len="med" w="med" type="none"/>
          </a:ln>
        </p:spPr>
      </p:cxnSp>
      <p:sp>
        <p:nvSpPr>
          <p:cNvPr id="187" name="Google Shape;187;p31"/>
          <p:cNvSpPr/>
          <p:nvPr/>
        </p:nvSpPr>
        <p:spPr>
          <a:xfrm>
            <a:off x="3788250" y="3017400"/>
            <a:ext cx="1567500" cy="5478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Open Sans"/>
                <a:ea typeface="Open Sans"/>
                <a:cs typeface="Open Sans"/>
                <a:sym typeface="Open Sans"/>
              </a:rPr>
              <a:t>Discrete</a:t>
            </a:r>
            <a:endParaRPr sz="1800">
              <a:latin typeface="Open Sans"/>
              <a:ea typeface="Open Sans"/>
              <a:cs typeface="Open Sans"/>
              <a:sym typeface="Open Sans"/>
            </a:endParaRPr>
          </a:p>
        </p:txBody>
      </p:sp>
      <p:sp>
        <p:nvSpPr>
          <p:cNvPr id="188" name="Google Shape;188;p31"/>
          <p:cNvSpPr/>
          <p:nvPr/>
        </p:nvSpPr>
        <p:spPr>
          <a:xfrm>
            <a:off x="6924400" y="3017400"/>
            <a:ext cx="1567500" cy="5478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Open Sans"/>
                <a:ea typeface="Open Sans"/>
                <a:cs typeface="Open Sans"/>
                <a:sym typeface="Open Sans"/>
              </a:rPr>
              <a:t>Continuous</a:t>
            </a:r>
            <a:endParaRPr sz="1800">
              <a:latin typeface="Open Sans"/>
              <a:ea typeface="Open Sans"/>
              <a:cs typeface="Open Sans"/>
              <a:sym typeface="Open Sans"/>
            </a:endParaRPr>
          </a:p>
        </p:txBody>
      </p:sp>
      <p:cxnSp>
        <p:nvCxnSpPr>
          <p:cNvPr id="189" name="Google Shape;189;p31"/>
          <p:cNvCxnSpPr>
            <a:stCxn id="184" idx="2"/>
            <a:endCxn id="187" idx="0"/>
          </p:cNvCxnSpPr>
          <p:nvPr/>
        </p:nvCxnSpPr>
        <p:spPr>
          <a:xfrm rot="5400000">
            <a:off x="5188300" y="2027225"/>
            <a:ext cx="374100" cy="1606500"/>
          </a:xfrm>
          <a:prstGeom prst="bentConnector3">
            <a:avLst>
              <a:gd fmla="val 49983" name="adj1"/>
            </a:avLst>
          </a:prstGeom>
          <a:noFill/>
          <a:ln cap="flat" cmpd="sng" w="9525">
            <a:solidFill>
              <a:schemeClr val="dk1"/>
            </a:solidFill>
            <a:prstDash val="solid"/>
            <a:round/>
            <a:headEnd len="med" w="med" type="none"/>
            <a:tailEnd len="med" w="med" type="none"/>
          </a:ln>
        </p:spPr>
      </p:cxnSp>
      <p:cxnSp>
        <p:nvCxnSpPr>
          <p:cNvPr id="190" name="Google Shape;190;p31"/>
          <p:cNvCxnSpPr>
            <a:stCxn id="184" idx="2"/>
            <a:endCxn id="188" idx="0"/>
          </p:cNvCxnSpPr>
          <p:nvPr/>
        </p:nvCxnSpPr>
        <p:spPr>
          <a:xfrm flipH="1" rot="-5400000">
            <a:off x="6756400" y="2065625"/>
            <a:ext cx="374100" cy="1529700"/>
          </a:xfrm>
          <a:prstGeom prst="bentConnector3">
            <a:avLst>
              <a:gd fmla="val 49983" name="adj1"/>
            </a:avLst>
          </a:prstGeom>
          <a:noFill/>
          <a:ln cap="flat" cmpd="sng" w="9525">
            <a:solidFill>
              <a:schemeClr val="dk1"/>
            </a:solidFill>
            <a:prstDash val="solid"/>
            <a:round/>
            <a:headEnd len="med" w="med" type="none"/>
            <a:tailEnd len="med" w="med" type="none"/>
          </a:ln>
        </p:spPr>
      </p:cxnSp>
      <p:sp>
        <p:nvSpPr>
          <p:cNvPr id="191" name="Google Shape;191;p31"/>
          <p:cNvSpPr/>
          <p:nvPr/>
        </p:nvSpPr>
        <p:spPr>
          <a:xfrm>
            <a:off x="2678625" y="3976075"/>
            <a:ext cx="1567500" cy="547800"/>
          </a:xfrm>
          <a:prstGeom prst="rect">
            <a:avLst/>
          </a:prstGeom>
          <a:solidFill>
            <a:srgbClr val="00F4A9"/>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Open Sans"/>
                <a:ea typeface="Open Sans"/>
                <a:cs typeface="Open Sans"/>
                <a:sym typeface="Open Sans"/>
              </a:rPr>
              <a:t>Ordinal</a:t>
            </a:r>
            <a:endParaRPr sz="1800">
              <a:latin typeface="Open Sans"/>
              <a:ea typeface="Open Sans"/>
              <a:cs typeface="Open Sans"/>
              <a:sym typeface="Open Sans"/>
            </a:endParaRPr>
          </a:p>
        </p:txBody>
      </p:sp>
      <p:cxnSp>
        <p:nvCxnSpPr>
          <p:cNvPr id="192" name="Google Shape;192;p31"/>
          <p:cNvCxnSpPr>
            <a:stCxn id="183" idx="2"/>
            <a:endCxn id="191" idx="0"/>
          </p:cNvCxnSpPr>
          <p:nvPr/>
        </p:nvCxnSpPr>
        <p:spPr>
          <a:xfrm flipH="1" rot="-5400000">
            <a:off x="2362475" y="2876075"/>
            <a:ext cx="1332600" cy="867300"/>
          </a:xfrm>
          <a:prstGeom prst="bentConnector3">
            <a:avLst>
              <a:gd fmla="val 50002" name="adj1"/>
            </a:avLst>
          </a:prstGeom>
          <a:noFill/>
          <a:ln cap="flat" cmpd="sng" w="9525">
            <a:solidFill>
              <a:schemeClr val="dk1"/>
            </a:solidFill>
            <a:prstDash val="lgDash"/>
            <a:round/>
            <a:headEnd len="med" w="med" type="none"/>
            <a:tailEnd len="med" w="med" type="none"/>
          </a:ln>
        </p:spPr>
      </p:cxnSp>
      <p:cxnSp>
        <p:nvCxnSpPr>
          <p:cNvPr id="193" name="Google Shape;193;p31"/>
          <p:cNvCxnSpPr>
            <a:stCxn id="187" idx="2"/>
            <a:endCxn id="191" idx="0"/>
          </p:cNvCxnSpPr>
          <p:nvPr/>
        </p:nvCxnSpPr>
        <p:spPr>
          <a:xfrm rot="5400000">
            <a:off x="3811650" y="3215850"/>
            <a:ext cx="411000" cy="1109700"/>
          </a:xfrm>
          <a:prstGeom prst="bentConnector3">
            <a:avLst>
              <a:gd fmla="val 49985" name="adj1"/>
            </a:avLst>
          </a:prstGeom>
          <a:noFill/>
          <a:ln cap="flat" cmpd="sng" w="9525">
            <a:solidFill>
              <a:schemeClr val="dk1"/>
            </a:solidFill>
            <a:prstDash val="lgDash"/>
            <a:round/>
            <a:headEnd len="med" w="med" type="none"/>
            <a:tailEnd len="med" w="med" type="none"/>
          </a:ln>
        </p:spPr>
      </p:cxn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 name="Shape 71"/>
        <p:cNvGrpSpPr/>
        <p:nvPr/>
      </p:nvGrpSpPr>
      <p:grpSpPr>
        <a:xfrm>
          <a:off x="0" y="0"/>
          <a:ext cx="0" cy="0"/>
          <a:chOff x="0" y="0"/>
          <a:chExt cx="0" cy="0"/>
        </a:xfrm>
      </p:grpSpPr>
      <p:sp>
        <p:nvSpPr>
          <p:cNvPr id="72" name="Google Shape;72;p14"/>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About the Instructor</a:t>
            </a:r>
            <a:endParaRPr/>
          </a:p>
        </p:txBody>
      </p:sp>
      <p:sp>
        <p:nvSpPr>
          <p:cNvPr id="73" name="Google Shape;73;p14"/>
          <p:cNvSpPr txBox="1"/>
          <p:nvPr>
            <p:ph idx="1" type="body"/>
          </p:nvPr>
        </p:nvSpPr>
        <p:spPr>
          <a:xfrm>
            <a:off x="217550" y="1076275"/>
            <a:ext cx="8776200" cy="376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2017-Present, Data Scientist at </a:t>
            </a:r>
            <a:r>
              <a:rPr lang="en" sz="1600" u="sng">
                <a:solidFill>
                  <a:schemeClr val="hlink"/>
                </a:solidFill>
                <a:hlinkClick r:id="rId3"/>
              </a:rPr>
              <a:t>U.Group</a:t>
            </a:r>
            <a:r>
              <a:rPr lang="en" sz="1600"/>
              <a:t> (formerly ByteCubed &amp; Chief)</a:t>
            </a:r>
            <a:br>
              <a:rPr lang="en" sz="1600"/>
            </a:br>
            <a:r>
              <a:rPr lang="en" sz="1600"/>
              <a:t>“As a data scientist, I’m always exploring new technologies, new algorithms, and new ideas. I’m lucky to work in an environment where we are encouraged to try out new things, and to teach each other what we discover. Previously I was a teacher, and I taught across the entire spectrum of high school math courses, with a personal focus on AP Statistics. I enjoy the pursuit of knowledge and sharing that knowledge with others.”</a:t>
            </a:r>
            <a:endParaRPr sz="1600"/>
          </a:p>
          <a:p>
            <a:pPr indent="0" lvl="0" marL="0" rtl="0" algn="l">
              <a:spcBef>
                <a:spcPts val="1600"/>
              </a:spcBef>
              <a:spcAft>
                <a:spcPts val="0"/>
              </a:spcAft>
              <a:buNone/>
            </a:pPr>
            <a:r>
              <a:rPr lang="en" sz="1600"/>
              <a:t>2008-2017, High School Math Teacher</a:t>
            </a:r>
            <a:br>
              <a:rPr lang="en" sz="1600"/>
            </a:br>
            <a:r>
              <a:rPr lang="en" sz="1600"/>
              <a:t>2003-2007, Systems Engineer</a:t>
            </a:r>
            <a:endParaRPr sz="1600"/>
          </a:p>
          <a:p>
            <a:pPr indent="0" lvl="0" marL="0" rtl="0" algn="l">
              <a:spcBef>
                <a:spcPts val="1600"/>
              </a:spcBef>
              <a:spcAft>
                <a:spcPts val="1600"/>
              </a:spcAft>
              <a:buNone/>
            </a:pPr>
            <a:r>
              <a:rPr lang="en" sz="1600"/>
              <a:t>Education:</a:t>
            </a:r>
            <a:br>
              <a:rPr lang="en" sz="1600"/>
            </a:br>
            <a:r>
              <a:rPr lang="en" sz="1600"/>
              <a:t>B.S. in Computer Science, James Madison University</a:t>
            </a:r>
            <a:br>
              <a:rPr lang="en" sz="1600"/>
            </a:br>
            <a:r>
              <a:rPr lang="en" sz="1600"/>
              <a:t>M.S. in Mathematics with concentration in Teaching, University of the District of Columbia</a:t>
            </a:r>
            <a:endParaRPr sz="1600"/>
          </a:p>
        </p:txBody>
      </p:sp>
      <p:pic>
        <p:nvPicPr>
          <p:cNvPr id="74" name="Google Shape;74;p14"/>
          <p:cNvPicPr preferRelativeResize="0"/>
          <p:nvPr/>
        </p:nvPicPr>
        <p:blipFill>
          <a:blip r:embed="rId4">
            <a:alphaModFix/>
          </a:blip>
          <a:stretch>
            <a:fillRect/>
          </a:stretch>
        </p:blipFill>
        <p:spPr>
          <a:xfrm>
            <a:off x="7203133" y="771950"/>
            <a:ext cx="1790614" cy="7074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7" name="Shape 197"/>
        <p:cNvGrpSpPr/>
        <p:nvPr/>
      </p:nvGrpSpPr>
      <p:grpSpPr>
        <a:xfrm>
          <a:off x="0" y="0"/>
          <a:ext cx="0" cy="0"/>
          <a:chOff x="0" y="0"/>
          <a:chExt cx="0" cy="0"/>
        </a:xfrm>
      </p:grpSpPr>
      <p:sp>
        <p:nvSpPr>
          <p:cNvPr id="198" name="Google Shape;198;p32"/>
          <p:cNvSpPr txBox="1"/>
          <p:nvPr>
            <p:ph type="title"/>
          </p:nvPr>
        </p:nvSpPr>
        <p:spPr>
          <a:xfrm>
            <a:off x="311700" y="814800"/>
            <a:ext cx="8571300" cy="942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Describing Quantitative Data</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2" name="Shape 202"/>
        <p:cNvGrpSpPr/>
        <p:nvPr/>
      </p:nvGrpSpPr>
      <p:grpSpPr>
        <a:xfrm>
          <a:off x="0" y="0"/>
          <a:ext cx="0" cy="0"/>
          <a:chOff x="0" y="0"/>
          <a:chExt cx="0" cy="0"/>
        </a:xfrm>
      </p:grpSpPr>
      <p:sp>
        <p:nvSpPr>
          <p:cNvPr id="203" name="Google Shape;203;p33"/>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Measures of Central Tendency, Variance &amp; Skew</a:t>
            </a:r>
            <a:endParaRPr/>
          </a:p>
          <a:p>
            <a:pPr indent="0" lvl="0" marL="0" rtl="0" algn="l">
              <a:spcBef>
                <a:spcPts val="0"/>
              </a:spcBef>
              <a:spcAft>
                <a:spcPts val="0"/>
              </a:spcAft>
              <a:buNone/>
            </a:pPr>
            <a:r>
              <a:rPr lang="en"/>
              <a:t>(AKA Center, Spread, and Shape)</a:t>
            </a:r>
            <a:endParaRPr/>
          </a:p>
        </p:txBody>
      </p:sp>
      <p:sp>
        <p:nvSpPr>
          <p:cNvPr id="204" name="Google Shape;204;p33"/>
          <p:cNvSpPr txBox="1"/>
          <p:nvPr>
            <p:ph idx="1" type="body"/>
          </p:nvPr>
        </p:nvSpPr>
        <p:spPr>
          <a:xfrm>
            <a:off x="311700" y="1671900"/>
            <a:ext cx="8520600" cy="2897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Generally, when describing a distribution of quantitative data, the properties of center, shape, and spread give a good general overview of the key properties of the distribution. They provide a quick starting point and can inform how you interpret more detailed descriptions of the distribution.</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8" name="Shape 208"/>
        <p:cNvGrpSpPr/>
        <p:nvPr/>
      </p:nvGrpSpPr>
      <p:grpSpPr>
        <a:xfrm>
          <a:off x="0" y="0"/>
          <a:ext cx="0" cy="0"/>
          <a:chOff x="0" y="0"/>
          <a:chExt cx="0" cy="0"/>
        </a:xfrm>
      </p:grpSpPr>
      <p:sp>
        <p:nvSpPr>
          <p:cNvPr id="209" name="Google Shape;209;p34"/>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Measures of Center</a:t>
            </a:r>
            <a:endParaRPr/>
          </a:p>
        </p:txBody>
      </p:sp>
      <p:sp>
        <p:nvSpPr>
          <p:cNvPr id="210" name="Google Shape;210;p34"/>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Mean</a:t>
            </a:r>
            <a:endParaRPr/>
          </a:p>
          <a:p>
            <a:pPr indent="0" lvl="0" marL="0" rtl="0" algn="l">
              <a:spcBef>
                <a:spcPts val="1600"/>
              </a:spcBef>
              <a:spcAft>
                <a:spcPts val="0"/>
              </a:spcAft>
              <a:buNone/>
            </a:pPr>
            <a:r>
              <a:rPr lang="en"/>
              <a:t>Median</a:t>
            </a:r>
            <a:endParaRPr/>
          </a:p>
          <a:p>
            <a:pPr indent="0" lvl="0" marL="0" rtl="0" algn="l">
              <a:spcBef>
                <a:spcPts val="1600"/>
              </a:spcBef>
              <a:spcAft>
                <a:spcPts val="1600"/>
              </a:spcAft>
              <a:buNone/>
            </a:pPr>
            <a:r>
              <a:rPr lang="en"/>
              <a:t>(Mode)</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4" name="Shape 214"/>
        <p:cNvGrpSpPr/>
        <p:nvPr/>
      </p:nvGrpSpPr>
      <p:grpSpPr>
        <a:xfrm>
          <a:off x="0" y="0"/>
          <a:ext cx="0" cy="0"/>
          <a:chOff x="0" y="0"/>
          <a:chExt cx="0" cy="0"/>
        </a:xfrm>
      </p:grpSpPr>
      <p:sp>
        <p:nvSpPr>
          <p:cNvPr id="215" name="Google Shape;215;p35"/>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Mean</a:t>
            </a:r>
            <a:endParaRPr/>
          </a:p>
        </p:txBody>
      </p:sp>
      <p:sp>
        <p:nvSpPr>
          <p:cNvPr id="216" name="Google Shape;216;p35"/>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Key points:</a:t>
            </a:r>
            <a:endParaRPr/>
          </a:p>
          <a:p>
            <a:pPr indent="-342900" lvl="0" marL="457200" rtl="0" algn="l">
              <a:spcBef>
                <a:spcPts val="1600"/>
              </a:spcBef>
              <a:spcAft>
                <a:spcPts val="0"/>
              </a:spcAft>
              <a:buSzPts val="1800"/>
              <a:buChar char="●"/>
            </a:pPr>
            <a:r>
              <a:rPr lang="en"/>
              <a:t>Arithmetic mean = average = Sum of values / number of values =</a:t>
            </a:r>
            <a:endParaRPr/>
          </a:p>
          <a:p>
            <a:pPr indent="0" lvl="0" marL="457200" rtl="0" algn="l">
              <a:spcBef>
                <a:spcPts val="1600"/>
              </a:spcBef>
              <a:spcAft>
                <a:spcPts val="0"/>
              </a:spcAft>
              <a:buNone/>
            </a:pPr>
            <a:r>
              <a:rPr lang="en"/>
              <a:t> </a:t>
            </a:r>
            <a:endParaRPr/>
          </a:p>
          <a:p>
            <a:pPr indent="-342900" lvl="0" marL="457200" rtl="0" algn="l">
              <a:spcBef>
                <a:spcPts val="1600"/>
              </a:spcBef>
              <a:spcAft>
                <a:spcPts val="0"/>
              </a:spcAft>
              <a:buSzPts val="1800"/>
              <a:buChar char="●"/>
            </a:pPr>
            <a:r>
              <a:rPr lang="en"/>
              <a:t>μ</a:t>
            </a:r>
            <a:r>
              <a:rPr lang="en"/>
              <a:t> = Greek letter mu = mean of a population</a:t>
            </a:r>
            <a:endParaRPr/>
          </a:p>
          <a:p>
            <a:pPr indent="-342900" lvl="0" marL="457200" rtl="0" algn="l">
              <a:spcBef>
                <a:spcPts val="0"/>
              </a:spcBef>
              <a:spcAft>
                <a:spcPts val="0"/>
              </a:spcAft>
              <a:buSzPts val="1800"/>
              <a:buChar char="●"/>
            </a:pPr>
            <a:r>
              <a:rPr lang="en"/>
              <a:t>   = x bar = mean of a sample</a:t>
            </a:r>
            <a:endParaRPr/>
          </a:p>
          <a:p>
            <a:pPr indent="-342900" lvl="0" marL="457200" rtl="0" algn="l">
              <a:spcBef>
                <a:spcPts val="0"/>
              </a:spcBef>
              <a:spcAft>
                <a:spcPts val="0"/>
              </a:spcAft>
              <a:buSzPts val="1800"/>
              <a:buChar char="●"/>
            </a:pPr>
            <a:r>
              <a:rPr lang="en"/>
              <a:t>Is the balance point of the distribution</a:t>
            </a:r>
            <a:endParaRPr/>
          </a:p>
        </p:txBody>
      </p:sp>
      <p:pic>
        <p:nvPicPr>
          <p:cNvPr id="217" name="Google Shape;217;p35"/>
          <p:cNvPicPr preferRelativeResize="0"/>
          <p:nvPr/>
        </p:nvPicPr>
        <p:blipFill>
          <a:blip r:embed="rId3">
            <a:alphaModFix/>
          </a:blip>
          <a:stretch>
            <a:fillRect/>
          </a:stretch>
        </p:blipFill>
        <p:spPr>
          <a:xfrm>
            <a:off x="2974150" y="2261213"/>
            <a:ext cx="3195700" cy="621075"/>
          </a:xfrm>
          <a:prstGeom prst="rect">
            <a:avLst/>
          </a:prstGeom>
          <a:noFill/>
          <a:ln>
            <a:noFill/>
          </a:ln>
        </p:spPr>
      </p:pic>
      <p:pic>
        <p:nvPicPr>
          <p:cNvPr descr="\bar x" id="218" name="Google Shape;218;p35" title="MathEquation,#000000"/>
          <p:cNvPicPr preferRelativeResize="0"/>
          <p:nvPr/>
        </p:nvPicPr>
        <p:blipFill>
          <a:blip r:embed="rId4">
            <a:alphaModFix/>
          </a:blip>
          <a:stretch>
            <a:fillRect/>
          </a:stretch>
        </p:blipFill>
        <p:spPr>
          <a:xfrm>
            <a:off x="762706" y="3218997"/>
            <a:ext cx="201926" cy="276126"/>
          </a:xfrm>
          <a:prstGeom prst="rect">
            <a:avLst/>
          </a:prstGeom>
          <a:noFill/>
          <a:ln>
            <a:noFill/>
          </a:ln>
        </p:spPr>
      </p:pic>
      <p:pic>
        <p:nvPicPr>
          <p:cNvPr id="219" name="Google Shape;219;p35"/>
          <p:cNvPicPr preferRelativeResize="0"/>
          <p:nvPr/>
        </p:nvPicPr>
        <p:blipFill>
          <a:blip r:embed="rId5">
            <a:alphaModFix/>
          </a:blip>
          <a:stretch>
            <a:fillRect/>
          </a:stretch>
        </p:blipFill>
        <p:spPr>
          <a:xfrm>
            <a:off x="1155650" y="3991076"/>
            <a:ext cx="6832701" cy="8444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6"/>
                                        </p:tgtEl>
                                        <p:attrNameLst>
                                          <p:attrName>style.visibility</p:attrName>
                                        </p:attrNameLst>
                                      </p:cBhvr>
                                      <p:to>
                                        <p:strVal val="visible"/>
                                      </p:to>
                                    </p:set>
                                    <p:animEffect filter="fade" transition="in">
                                      <p:cBhvr>
                                        <p:cTn dur="1000"/>
                                        <p:tgtEl>
                                          <p:spTgt spid="21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3" name="Shape 223"/>
        <p:cNvGrpSpPr/>
        <p:nvPr/>
      </p:nvGrpSpPr>
      <p:grpSpPr>
        <a:xfrm>
          <a:off x="0" y="0"/>
          <a:ext cx="0" cy="0"/>
          <a:chOff x="0" y="0"/>
          <a:chExt cx="0" cy="0"/>
        </a:xfrm>
      </p:grpSpPr>
      <p:sp>
        <p:nvSpPr>
          <p:cNvPr id="224" name="Google Shape;224;p36"/>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Percentile</a:t>
            </a:r>
            <a:endParaRPr/>
          </a:p>
        </p:txBody>
      </p:sp>
      <p:sp>
        <p:nvSpPr>
          <p:cNvPr id="225" name="Google Shape;225;p36"/>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t>
            </a:r>
            <a:r>
              <a:rPr lang="en"/>
              <a:t>he value below which a given percentage of observations in a group of observations falls. For example, the 20th percentile is the value (or score) below which 20% of the observations may be found.</a:t>
            </a:r>
            <a:endParaRPr/>
          </a:p>
          <a:p>
            <a:pPr indent="0" lvl="0" marL="0" rtl="0" algn="l">
              <a:spcBef>
                <a:spcPts val="1600"/>
              </a:spcBef>
              <a:spcAft>
                <a:spcPts val="0"/>
              </a:spcAft>
              <a:buNone/>
            </a:pPr>
            <a:r>
              <a:rPr lang="en"/>
              <a:t>Explain what it means if your GPA is in the 91st percentile for your class.</a:t>
            </a:r>
            <a:endParaRPr/>
          </a:p>
          <a:p>
            <a:pPr indent="0" lvl="0" marL="0" rtl="0" algn="l">
              <a:spcBef>
                <a:spcPts val="1600"/>
              </a:spcBef>
              <a:spcAft>
                <a:spcPts val="160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9" name="Shape 229"/>
        <p:cNvGrpSpPr/>
        <p:nvPr/>
      </p:nvGrpSpPr>
      <p:grpSpPr>
        <a:xfrm>
          <a:off x="0" y="0"/>
          <a:ext cx="0" cy="0"/>
          <a:chOff x="0" y="0"/>
          <a:chExt cx="0" cy="0"/>
        </a:xfrm>
      </p:grpSpPr>
      <p:sp>
        <p:nvSpPr>
          <p:cNvPr id="230" name="Google Shape;230;p37"/>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Median</a:t>
            </a:r>
            <a:endParaRPr/>
          </a:p>
        </p:txBody>
      </p:sp>
      <p:sp>
        <p:nvSpPr>
          <p:cNvPr id="231" name="Google Shape;231;p37"/>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Key points:</a:t>
            </a:r>
            <a:endParaRPr/>
          </a:p>
          <a:p>
            <a:pPr indent="-342900" lvl="0" marL="457200" rtl="0" algn="l">
              <a:spcBef>
                <a:spcPts val="1600"/>
              </a:spcBef>
              <a:spcAft>
                <a:spcPts val="0"/>
              </a:spcAft>
              <a:buSzPts val="1800"/>
              <a:buChar char="●"/>
            </a:pPr>
            <a:r>
              <a:rPr lang="en"/>
              <a:t>Median = middle value = </a:t>
            </a:r>
            <a:endParaRPr/>
          </a:p>
          <a:p>
            <a:pPr indent="-317500" lvl="1" marL="914400" rtl="0" algn="l">
              <a:spcBef>
                <a:spcPts val="0"/>
              </a:spcBef>
              <a:spcAft>
                <a:spcPts val="0"/>
              </a:spcAft>
              <a:buSzPts val="1400"/>
              <a:buChar char="○"/>
            </a:pPr>
            <a:r>
              <a:rPr lang="en"/>
              <a:t>The median of a finite list of numbers can be found by arranging all the numbers from smallest to greatest.</a:t>
            </a:r>
            <a:endParaRPr/>
          </a:p>
          <a:p>
            <a:pPr indent="-317500" lvl="1" marL="914400" rtl="0" algn="l">
              <a:spcBef>
                <a:spcPts val="0"/>
              </a:spcBef>
              <a:spcAft>
                <a:spcPts val="0"/>
              </a:spcAft>
              <a:buSzPts val="1400"/>
              <a:buChar char="○"/>
            </a:pPr>
            <a:r>
              <a:rPr lang="en"/>
              <a:t>If there is an odd number of numbers, the middle one is picked.</a:t>
            </a:r>
            <a:endParaRPr/>
          </a:p>
          <a:p>
            <a:pPr indent="-317500" lvl="1" marL="914400" rtl="0" algn="l">
              <a:spcBef>
                <a:spcPts val="0"/>
              </a:spcBef>
              <a:spcAft>
                <a:spcPts val="0"/>
              </a:spcAft>
              <a:buSzPts val="1400"/>
              <a:buChar char="○"/>
            </a:pPr>
            <a:r>
              <a:rPr lang="en"/>
              <a:t>If there is an even number of observations, then there is no single middle value; the median is then usually defined to be the mean of the two middle values.</a:t>
            </a:r>
            <a:endParaRPr/>
          </a:p>
          <a:p>
            <a:pPr indent="-342900" lvl="0" marL="457200" rtl="0" algn="l">
              <a:spcBef>
                <a:spcPts val="0"/>
              </a:spcBef>
              <a:spcAft>
                <a:spcPts val="0"/>
              </a:spcAft>
              <a:buSzPts val="1800"/>
              <a:buChar char="●"/>
            </a:pPr>
            <a:r>
              <a:rPr lang="en"/>
              <a:t>Is the 50th percentile</a:t>
            </a:r>
            <a:endParaRPr/>
          </a:p>
          <a:p>
            <a:pPr indent="-342900" lvl="0" marL="457200" rtl="0" algn="l">
              <a:spcBef>
                <a:spcPts val="0"/>
              </a:spcBef>
              <a:spcAft>
                <a:spcPts val="0"/>
              </a:spcAft>
              <a:buSzPts val="1800"/>
              <a:buChar char="●"/>
            </a:pPr>
            <a:r>
              <a:rPr lang="en"/>
              <a:t>Is the 50/50 point of the distribution (equal areas)</a:t>
            </a:r>
            <a:endParaRPr/>
          </a:p>
        </p:txBody>
      </p:sp>
      <p:pic>
        <p:nvPicPr>
          <p:cNvPr id="232" name="Google Shape;232;p37"/>
          <p:cNvPicPr preferRelativeResize="0"/>
          <p:nvPr/>
        </p:nvPicPr>
        <p:blipFill>
          <a:blip r:embed="rId3">
            <a:alphaModFix/>
          </a:blip>
          <a:stretch>
            <a:fillRect/>
          </a:stretch>
        </p:blipFill>
        <p:spPr>
          <a:xfrm>
            <a:off x="1155650" y="4111826"/>
            <a:ext cx="6832701" cy="8444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1"/>
                                        </p:tgtEl>
                                        <p:attrNameLst>
                                          <p:attrName>style.visibility</p:attrName>
                                        </p:attrNameLst>
                                      </p:cBhvr>
                                      <p:to>
                                        <p:strVal val="visible"/>
                                      </p:to>
                                    </p:set>
                                    <p:animEffect filter="fade" transition="in">
                                      <p:cBhvr>
                                        <p:cTn dur="1000"/>
                                        <p:tgtEl>
                                          <p:spTgt spid="23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6" name="Shape 236"/>
        <p:cNvGrpSpPr/>
        <p:nvPr/>
      </p:nvGrpSpPr>
      <p:grpSpPr>
        <a:xfrm>
          <a:off x="0" y="0"/>
          <a:ext cx="0" cy="0"/>
          <a:chOff x="0" y="0"/>
          <a:chExt cx="0" cy="0"/>
        </a:xfrm>
      </p:grpSpPr>
      <p:sp>
        <p:nvSpPr>
          <p:cNvPr id="237" name="Google Shape;237;p38"/>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Measures of Center: Key Points</a:t>
            </a:r>
            <a:endParaRPr/>
          </a:p>
        </p:txBody>
      </p:sp>
      <p:sp>
        <p:nvSpPr>
          <p:cNvPr id="238" name="Google Shape;238;p38"/>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Median is </a:t>
            </a:r>
            <a:r>
              <a:rPr b="1" lang="en"/>
              <a:t>resistant</a:t>
            </a:r>
            <a:r>
              <a:rPr lang="en"/>
              <a:t>, mean is not</a:t>
            </a:r>
            <a:endParaRPr/>
          </a:p>
          <a:p>
            <a:pPr indent="0" lvl="0" marL="0" rtl="0" algn="l">
              <a:spcBef>
                <a:spcPts val="1600"/>
              </a:spcBef>
              <a:spcAft>
                <a:spcPts val="0"/>
              </a:spcAft>
              <a:buNone/>
            </a:pPr>
            <a:r>
              <a:rPr lang="en"/>
              <a:t>Therefore mean gets pulled in the direction of </a:t>
            </a:r>
            <a:r>
              <a:rPr b="1" lang="en"/>
              <a:t>skew</a:t>
            </a:r>
            <a:r>
              <a:rPr lang="en"/>
              <a:t> compared to median</a:t>
            </a:r>
            <a:endParaRPr/>
          </a:p>
          <a:p>
            <a:pPr indent="0" lvl="0" marL="0" rtl="0" algn="l">
              <a:spcBef>
                <a:spcPts val="1600"/>
              </a:spcBef>
              <a:spcAft>
                <a:spcPts val="0"/>
              </a:spcAft>
              <a:buNone/>
            </a:pPr>
            <a:r>
              <a:rPr lang="en"/>
              <a:t>Additionally, mean gets pulled by extreme values, median does not. This makes median a more </a:t>
            </a:r>
            <a:r>
              <a:rPr b="1" lang="en"/>
              <a:t>robust</a:t>
            </a:r>
            <a:r>
              <a:rPr lang="en"/>
              <a:t> measure of center.</a:t>
            </a:r>
            <a:endParaRPr/>
          </a:p>
          <a:p>
            <a:pPr indent="0" lvl="0" marL="0" rtl="0" algn="l">
              <a:spcBef>
                <a:spcPts val="1600"/>
              </a:spcBef>
              <a:spcAft>
                <a:spcPts val="0"/>
              </a:spcAft>
              <a:buNone/>
            </a:pPr>
            <a:r>
              <a:rPr lang="en"/>
              <a:t>Explore:</a:t>
            </a:r>
            <a:endParaRPr/>
          </a:p>
          <a:p>
            <a:pPr indent="0" lvl="0" marL="0" rtl="0" algn="l">
              <a:spcBef>
                <a:spcPts val="1600"/>
              </a:spcBef>
              <a:spcAft>
                <a:spcPts val="0"/>
              </a:spcAft>
              <a:buNone/>
            </a:pPr>
            <a:r>
              <a:rPr lang="en" u="sng">
                <a:solidFill>
                  <a:schemeClr val="hlink"/>
                </a:solidFill>
                <a:hlinkClick r:id="rId3"/>
              </a:rPr>
              <a:t>http://digitalfirst.bfwpub.com/stats_applet/stats_applet_6_meanmed.html</a:t>
            </a:r>
            <a:endParaRPr/>
          </a:p>
          <a:p>
            <a:pPr indent="0" lvl="0" marL="0" rtl="0" algn="l">
              <a:spcBef>
                <a:spcPts val="1600"/>
              </a:spcBef>
              <a:spcAft>
                <a:spcPts val="1600"/>
              </a:spcAft>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2" name="Shape 242"/>
        <p:cNvGrpSpPr/>
        <p:nvPr/>
      </p:nvGrpSpPr>
      <p:grpSpPr>
        <a:xfrm>
          <a:off x="0" y="0"/>
          <a:ext cx="0" cy="0"/>
          <a:chOff x="0" y="0"/>
          <a:chExt cx="0" cy="0"/>
        </a:xfrm>
      </p:grpSpPr>
      <p:sp>
        <p:nvSpPr>
          <p:cNvPr id="243" name="Google Shape;243;p39"/>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Measures of Spread</a:t>
            </a:r>
            <a:endParaRPr/>
          </a:p>
        </p:txBody>
      </p:sp>
      <p:sp>
        <p:nvSpPr>
          <p:cNvPr id="244" name="Google Shape;244;p39"/>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Variance &amp; Standard Deviation</a:t>
            </a:r>
            <a:endParaRPr/>
          </a:p>
          <a:p>
            <a:pPr indent="0" lvl="0" marL="0" rtl="0" algn="l">
              <a:spcBef>
                <a:spcPts val="1600"/>
              </a:spcBef>
              <a:spcAft>
                <a:spcPts val="0"/>
              </a:spcAft>
              <a:buNone/>
            </a:pPr>
            <a:r>
              <a:rPr lang="en"/>
              <a:t>IQR</a:t>
            </a:r>
            <a:endParaRPr/>
          </a:p>
          <a:p>
            <a:pPr indent="0" lvl="0" marL="0" rtl="0" algn="l">
              <a:spcBef>
                <a:spcPts val="1600"/>
              </a:spcBef>
              <a:spcAft>
                <a:spcPts val="1600"/>
              </a:spcAft>
              <a:buNone/>
            </a:pPr>
            <a:r>
              <a:rPr lang="en"/>
              <a:t>Range</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8" name="Shape 248"/>
        <p:cNvGrpSpPr/>
        <p:nvPr/>
      </p:nvGrpSpPr>
      <p:grpSpPr>
        <a:xfrm>
          <a:off x="0" y="0"/>
          <a:ext cx="0" cy="0"/>
          <a:chOff x="0" y="0"/>
          <a:chExt cx="0" cy="0"/>
        </a:xfrm>
      </p:grpSpPr>
      <p:sp>
        <p:nvSpPr>
          <p:cNvPr id="249" name="Google Shape;249;p40"/>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Variance &amp; Standard Deviation</a:t>
            </a:r>
            <a:endParaRPr/>
          </a:p>
        </p:txBody>
      </p:sp>
      <p:sp>
        <p:nvSpPr>
          <p:cNvPr id="250" name="Google Shape;250;p40"/>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Variance is the expected value of the squared distance from the mean.</a:t>
            </a:r>
            <a:endParaRPr/>
          </a:p>
          <a:p>
            <a:pPr indent="0" lvl="0" marL="0" rtl="0" algn="l">
              <a:spcBef>
                <a:spcPts val="1600"/>
              </a:spcBef>
              <a:spcAft>
                <a:spcPts val="0"/>
              </a:spcAft>
              <a:buNone/>
            </a:pPr>
            <a:r>
              <a:t/>
            </a:r>
            <a:endParaRPr/>
          </a:p>
          <a:p>
            <a:pPr indent="0" lvl="0" marL="0" rtl="0" algn="l">
              <a:spcBef>
                <a:spcPts val="1600"/>
              </a:spcBef>
              <a:spcAft>
                <a:spcPts val="0"/>
              </a:spcAft>
              <a:buNone/>
            </a:pPr>
            <a:r>
              <a:rPr lang="en"/>
              <a:t>Standard Deviation is the expected distance from the mean.</a:t>
            </a:r>
            <a:endParaRPr/>
          </a:p>
          <a:p>
            <a:pPr indent="457200" lvl="0" marL="0" rtl="0" algn="l">
              <a:spcBef>
                <a:spcPts val="1600"/>
              </a:spcBef>
              <a:spcAft>
                <a:spcPts val="0"/>
              </a:spcAft>
              <a:buNone/>
            </a:pPr>
            <a:r>
              <a:rPr lang="en"/>
              <a:t>𝜎 = Standard Deviation of a Population</a:t>
            </a:r>
            <a:endParaRPr/>
          </a:p>
          <a:p>
            <a:pPr indent="457200" lvl="0" marL="0" rtl="0" algn="l">
              <a:spcBef>
                <a:spcPts val="1600"/>
              </a:spcBef>
              <a:spcAft>
                <a:spcPts val="0"/>
              </a:spcAft>
              <a:buNone/>
            </a:pPr>
            <a:r>
              <a:t/>
            </a:r>
            <a:endParaRPr/>
          </a:p>
          <a:p>
            <a:pPr indent="457200" lvl="0" marL="0" rtl="0" algn="l">
              <a:spcBef>
                <a:spcPts val="1600"/>
              </a:spcBef>
              <a:spcAft>
                <a:spcPts val="1600"/>
              </a:spcAft>
              <a:buNone/>
            </a:pPr>
            <a:r>
              <a:rPr i="1" lang="en"/>
              <a:t>s</a:t>
            </a:r>
            <a:r>
              <a:rPr lang="en"/>
              <a:t> = Standard Deviation of a Sample</a:t>
            </a:r>
            <a:endParaRPr/>
          </a:p>
        </p:txBody>
      </p:sp>
      <p:pic>
        <p:nvPicPr>
          <p:cNvPr id="251" name="Google Shape;251;p40"/>
          <p:cNvPicPr preferRelativeResize="0"/>
          <p:nvPr/>
        </p:nvPicPr>
        <p:blipFill>
          <a:blip r:embed="rId3">
            <a:alphaModFix/>
          </a:blip>
          <a:stretch>
            <a:fillRect/>
          </a:stretch>
        </p:blipFill>
        <p:spPr>
          <a:xfrm>
            <a:off x="3457063" y="1793125"/>
            <a:ext cx="2229875" cy="578500"/>
          </a:xfrm>
          <a:prstGeom prst="rect">
            <a:avLst/>
          </a:prstGeom>
          <a:noFill/>
          <a:ln>
            <a:noFill/>
          </a:ln>
        </p:spPr>
      </p:pic>
      <p:pic>
        <p:nvPicPr>
          <p:cNvPr id="252" name="Google Shape;252;p40"/>
          <p:cNvPicPr preferRelativeResize="0"/>
          <p:nvPr/>
        </p:nvPicPr>
        <p:blipFill>
          <a:blip r:embed="rId4">
            <a:alphaModFix/>
          </a:blip>
          <a:stretch>
            <a:fillRect/>
          </a:stretch>
        </p:blipFill>
        <p:spPr>
          <a:xfrm>
            <a:off x="820675" y="3189000"/>
            <a:ext cx="8051760" cy="578500"/>
          </a:xfrm>
          <a:prstGeom prst="rect">
            <a:avLst/>
          </a:prstGeom>
          <a:noFill/>
          <a:ln>
            <a:noFill/>
          </a:ln>
        </p:spPr>
      </p:pic>
      <p:pic>
        <p:nvPicPr>
          <p:cNvPr id="253" name="Google Shape;253;p40"/>
          <p:cNvPicPr preferRelativeResize="0"/>
          <p:nvPr/>
        </p:nvPicPr>
        <p:blipFill>
          <a:blip r:embed="rId5">
            <a:alphaModFix/>
          </a:blip>
          <a:stretch>
            <a:fillRect/>
          </a:stretch>
        </p:blipFill>
        <p:spPr>
          <a:xfrm>
            <a:off x="851020" y="4224678"/>
            <a:ext cx="2301725" cy="78002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7" name="Shape 257"/>
        <p:cNvGrpSpPr/>
        <p:nvPr/>
      </p:nvGrpSpPr>
      <p:grpSpPr>
        <a:xfrm>
          <a:off x="0" y="0"/>
          <a:ext cx="0" cy="0"/>
          <a:chOff x="0" y="0"/>
          <a:chExt cx="0" cy="0"/>
        </a:xfrm>
      </p:grpSpPr>
      <p:pic>
        <p:nvPicPr>
          <p:cNvPr id="258" name="Google Shape;258;p41"/>
          <p:cNvPicPr preferRelativeResize="0"/>
          <p:nvPr/>
        </p:nvPicPr>
        <p:blipFill>
          <a:blip r:embed="rId3">
            <a:alphaModFix/>
          </a:blip>
          <a:stretch>
            <a:fillRect/>
          </a:stretch>
        </p:blipFill>
        <p:spPr>
          <a:xfrm>
            <a:off x="2200275" y="2168725"/>
            <a:ext cx="4743450" cy="2400300"/>
          </a:xfrm>
          <a:prstGeom prst="rect">
            <a:avLst/>
          </a:prstGeom>
          <a:noFill/>
          <a:ln>
            <a:noFill/>
          </a:ln>
        </p:spPr>
      </p:pic>
      <p:sp>
        <p:nvSpPr>
          <p:cNvPr id="259" name="Google Shape;259;p41"/>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Visualizing Standard Deviation</a:t>
            </a:r>
            <a:endParaRPr/>
          </a:p>
        </p:txBody>
      </p:sp>
      <p:sp>
        <p:nvSpPr>
          <p:cNvPr id="260" name="Google Shape;260;p41"/>
          <p:cNvSpPr txBox="1"/>
          <p:nvPr>
            <p:ph idx="1" type="body"/>
          </p:nvPr>
        </p:nvSpPr>
        <p:spPr>
          <a:xfrm>
            <a:off x="129625" y="3815325"/>
            <a:ext cx="3102300" cy="491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Larger Standard Deviation</a:t>
            </a:r>
            <a:endParaRPr/>
          </a:p>
        </p:txBody>
      </p:sp>
      <p:sp>
        <p:nvSpPr>
          <p:cNvPr id="261" name="Google Shape;261;p41"/>
          <p:cNvSpPr txBox="1"/>
          <p:nvPr>
            <p:ph idx="1" type="body"/>
          </p:nvPr>
        </p:nvSpPr>
        <p:spPr>
          <a:xfrm>
            <a:off x="3468275" y="1677325"/>
            <a:ext cx="3102300" cy="491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Smaller</a:t>
            </a:r>
            <a:r>
              <a:rPr lang="en"/>
              <a:t> Standard Deviation</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 name="Shape 78"/>
        <p:cNvGrpSpPr/>
        <p:nvPr/>
      </p:nvGrpSpPr>
      <p:grpSpPr>
        <a:xfrm>
          <a:off x="0" y="0"/>
          <a:ext cx="0" cy="0"/>
          <a:chOff x="0" y="0"/>
          <a:chExt cx="0" cy="0"/>
        </a:xfrm>
      </p:grpSpPr>
      <p:sp>
        <p:nvSpPr>
          <p:cNvPr id="79" name="Google Shape;79;p15"/>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Personal Data</a:t>
            </a:r>
            <a:endParaRPr/>
          </a:p>
        </p:txBody>
      </p:sp>
      <p:sp>
        <p:nvSpPr>
          <p:cNvPr id="80" name="Google Shape;80;p15"/>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Live in Richmond, VA</a:t>
            </a:r>
            <a:endParaRPr/>
          </a:p>
          <a:p>
            <a:pPr indent="-342900" lvl="0" marL="457200" rtl="0" algn="l">
              <a:spcBef>
                <a:spcPts val="0"/>
              </a:spcBef>
              <a:spcAft>
                <a:spcPts val="0"/>
              </a:spcAft>
              <a:buSzPts val="1800"/>
              <a:buChar char="●"/>
            </a:pPr>
            <a:r>
              <a:rPr lang="en"/>
              <a:t>Enjoy outdoor activities:</a:t>
            </a:r>
            <a:endParaRPr/>
          </a:p>
          <a:p>
            <a:pPr indent="-317500" lvl="1" marL="914400" rtl="0" algn="l">
              <a:spcBef>
                <a:spcPts val="0"/>
              </a:spcBef>
              <a:spcAft>
                <a:spcPts val="0"/>
              </a:spcAft>
              <a:buSzPts val="1400"/>
              <a:buChar char="○"/>
            </a:pPr>
            <a:r>
              <a:rPr lang="en"/>
              <a:t>Trail running</a:t>
            </a:r>
            <a:endParaRPr/>
          </a:p>
          <a:p>
            <a:pPr indent="-317500" lvl="1" marL="914400" rtl="0" algn="l">
              <a:spcBef>
                <a:spcPts val="0"/>
              </a:spcBef>
              <a:spcAft>
                <a:spcPts val="0"/>
              </a:spcAft>
              <a:buSzPts val="1400"/>
              <a:buChar char="○"/>
            </a:pPr>
            <a:r>
              <a:rPr lang="en"/>
              <a:t>Mountain Biking</a:t>
            </a:r>
            <a:endParaRPr/>
          </a:p>
          <a:p>
            <a:pPr indent="-317500" lvl="1" marL="914400" rtl="0" algn="l">
              <a:spcBef>
                <a:spcPts val="0"/>
              </a:spcBef>
              <a:spcAft>
                <a:spcPts val="0"/>
              </a:spcAft>
              <a:buSzPts val="1400"/>
              <a:buChar char="○"/>
            </a:pPr>
            <a:r>
              <a:rPr lang="en"/>
              <a:t>Rock Climbing</a:t>
            </a:r>
            <a:endParaRPr/>
          </a:p>
          <a:p>
            <a:pPr indent="-342900" lvl="0" marL="457200" rtl="0" algn="l">
              <a:spcBef>
                <a:spcPts val="0"/>
              </a:spcBef>
              <a:spcAft>
                <a:spcPts val="0"/>
              </a:spcAft>
              <a:buSzPts val="1800"/>
              <a:buChar char="●"/>
            </a:pPr>
            <a:r>
              <a:rPr lang="en"/>
              <a:t>Enjoy mechanical work:</a:t>
            </a:r>
            <a:endParaRPr/>
          </a:p>
          <a:p>
            <a:pPr indent="-317500" lvl="1" marL="914400" rtl="0" algn="l">
              <a:spcBef>
                <a:spcPts val="0"/>
              </a:spcBef>
              <a:spcAft>
                <a:spcPts val="0"/>
              </a:spcAft>
              <a:buSzPts val="1400"/>
              <a:buChar char="○"/>
            </a:pPr>
            <a:r>
              <a:rPr lang="en"/>
              <a:t>Bicycles</a:t>
            </a:r>
            <a:endParaRPr/>
          </a:p>
          <a:p>
            <a:pPr indent="-317500" lvl="1" marL="914400" rtl="0" algn="l">
              <a:spcBef>
                <a:spcPts val="0"/>
              </a:spcBef>
              <a:spcAft>
                <a:spcPts val="0"/>
              </a:spcAft>
              <a:buSzPts val="1400"/>
              <a:buChar char="○"/>
            </a:pPr>
            <a:r>
              <a:rPr lang="en"/>
              <a:t>Motorcycles</a:t>
            </a:r>
            <a:endParaRPr/>
          </a:p>
          <a:p>
            <a:pPr indent="-317500" lvl="1" marL="914400" rtl="0" algn="l">
              <a:spcBef>
                <a:spcPts val="0"/>
              </a:spcBef>
              <a:spcAft>
                <a:spcPts val="0"/>
              </a:spcAft>
              <a:buSzPts val="1400"/>
              <a:buChar char="○"/>
            </a:pPr>
            <a:r>
              <a:rPr lang="en"/>
              <a:t>Welding</a:t>
            </a:r>
            <a:endParaRPr/>
          </a:p>
          <a:p>
            <a:pPr indent="-317500" lvl="1" marL="914400" rtl="0" algn="l">
              <a:spcBef>
                <a:spcPts val="0"/>
              </a:spcBef>
              <a:spcAft>
                <a:spcPts val="0"/>
              </a:spcAft>
              <a:buSzPts val="1400"/>
              <a:buChar char="○"/>
            </a:pPr>
            <a:r>
              <a:rPr lang="en"/>
              <a:t>DIY/Small construction</a:t>
            </a:r>
            <a:endParaRPr/>
          </a:p>
          <a:p>
            <a:pPr indent="-342900" lvl="0" marL="457200" rtl="0" algn="l">
              <a:spcBef>
                <a:spcPts val="0"/>
              </a:spcBef>
              <a:spcAft>
                <a:spcPts val="0"/>
              </a:spcAft>
              <a:buSzPts val="1800"/>
              <a:buChar char="●"/>
            </a:pPr>
            <a:r>
              <a:rPr lang="en"/>
              <a:t>Love my pups</a:t>
            </a:r>
            <a:endParaRPr/>
          </a:p>
        </p:txBody>
      </p:sp>
      <p:pic>
        <p:nvPicPr>
          <p:cNvPr id="81" name="Google Shape;81;p15"/>
          <p:cNvPicPr preferRelativeResize="0"/>
          <p:nvPr/>
        </p:nvPicPr>
        <p:blipFill>
          <a:blip r:embed="rId3">
            <a:alphaModFix/>
          </a:blip>
          <a:stretch>
            <a:fillRect/>
          </a:stretch>
        </p:blipFill>
        <p:spPr>
          <a:xfrm>
            <a:off x="7155175" y="2828400"/>
            <a:ext cx="1740625" cy="1740625"/>
          </a:xfrm>
          <a:prstGeom prst="rect">
            <a:avLst/>
          </a:prstGeom>
          <a:noFill/>
          <a:ln>
            <a:noFill/>
          </a:ln>
        </p:spPr>
      </p:pic>
      <p:pic>
        <p:nvPicPr>
          <p:cNvPr id="82" name="Google Shape;82;p15"/>
          <p:cNvPicPr preferRelativeResize="0"/>
          <p:nvPr/>
        </p:nvPicPr>
        <p:blipFill>
          <a:blip r:embed="rId4">
            <a:alphaModFix/>
          </a:blip>
          <a:stretch>
            <a:fillRect/>
          </a:stretch>
        </p:blipFill>
        <p:spPr>
          <a:xfrm>
            <a:off x="3476575" y="2828400"/>
            <a:ext cx="1740625" cy="1740625"/>
          </a:xfrm>
          <a:prstGeom prst="rect">
            <a:avLst/>
          </a:prstGeom>
          <a:noFill/>
          <a:ln>
            <a:noFill/>
          </a:ln>
        </p:spPr>
      </p:pic>
      <p:pic>
        <p:nvPicPr>
          <p:cNvPr id="83" name="Google Shape;83;p15"/>
          <p:cNvPicPr preferRelativeResize="0"/>
          <p:nvPr/>
        </p:nvPicPr>
        <p:blipFill>
          <a:blip r:embed="rId5">
            <a:alphaModFix/>
          </a:blip>
          <a:stretch>
            <a:fillRect/>
          </a:stretch>
        </p:blipFill>
        <p:spPr>
          <a:xfrm>
            <a:off x="5318115" y="2828400"/>
            <a:ext cx="1740625" cy="1740625"/>
          </a:xfrm>
          <a:prstGeom prst="rect">
            <a:avLst/>
          </a:prstGeom>
          <a:noFill/>
          <a:ln>
            <a:noFill/>
          </a:ln>
        </p:spPr>
      </p:pic>
      <p:sp>
        <p:nvSpPr>
          <p:cNvPr id="84" name="Google Shape;84;p15"/>
          <p:cNvSpPr txBox="1"/>
          <p:nvPr/>
        </p:nvSpPr>
        <p:spPr>
          <a:xfrm>
            <a:off x="3753338" y="4569025"/>
            <a:ext cx="1187100" cy="32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dk2"/>
                </a:solidFill>
                <a:latin typeface="Open Sans"/>
                <a:ea typeface="Open Sans"/>
                <a:cs typeface="Open Sans"/>
                <a:sym typeface="Open Sans"/>
              </a:rPr>
              <a:t>Bentley</a:t>
            </a:r>
            <a:endParaRPr sz="1800">
              <a:solidFill>
                <a:schemeClr val="dk2"/>
              </a:solidFill>
              <a:latin typeface="Open Sans"/>
              <a:ea typeface="Open Sans"/>
              <a:cs typeface="Open Sans"/>
              <a:sym typeface="Open Sans"/>
            </a:endParaRPr>
          </a:p>
        </p:txBody>
      </p:sp>
      <p:sp>
        <p:nvSpPr>
          <p:cNvPr id="85" name="Google Shape;85;p15"/>
          <p:cNvSpPr txBox="1"/>
          <p:nvPr/>
        </p:nvSpPr>
        <p:spPr>
          <a:xfrm>
            <a:off x="5594875" y="4569025"/>
            <a:ext cx="1187100" cy="32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dk2"/>
                </a:solidFill>
                <a:latin typeface="Open Sans"/>
                <a:ea typeface="Open Sans"/>
                <a:cs typeface="Open Sans"/>
                <a:sym typeface="Open Sans"/>
              </a:rPr>
              <a:t>Widget</a:t>
            </a:r>
            <a:endParaRPr sz="1800">
              <a:solidFill>
                <a:schemeClr val="dk2"/>
              </a:solidFill>
              <a:latin typeface="Open Sans"/>
              <a:ea typeface="Open Sans"/>
              <a:cs typeface="Open Sans"/>
              <a:sym typeface="Open Sans"/>
            </a:endParaRPr>
          </a:p>
        </p:txBody>
      </p:sp>
      <p:sp>
        <p:nvSpPr>
          <p:cNvPr id="86" name="Google Shape;86;p15"/>
          <p:cNvSpPr txBox="1"/>
          <p:nvPr/>
        </p:nvSpPr>
        <p:spPr>
          <a:xfrm>
            <a:off x="7436413" y="4569025"/>
            <a:ext cx="1187100" cy="32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dk2"/>
                </a:solidFill>
                <a:latin typeface="Open Sans"/>
                <a:ea typeface="Open Sans"/>
                <a:cs typeface="Open Sans"/>
                <a:sym typeface="Open Sans"/>
              </a:rPr>
              <a:t>Walley</a:t>
            </a:r>
            <a:endParaRPr sz="1800">
              <a:solidFill>
                <a:schemeClr val="dk2"/>
              </a:solidFill>
              <a:latin typeface="Open Sans"/>
              <a:ea typeface="Open Sans"/>
              <a:cs typeface="Open Sans"/>
              <a:sym typeface="Open Sans"/>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5" name="Shape 265"/>
        <p:cNvGrpSpPr/>
        <p:nvPr/>
      </p:nvGrpSpPr>
      <p:grpSpPr>
        <a:xfrm>
          <a:off x="0" y="0"/>
          <a:ext cx="0" cy="0"/>
          <a:chOff x="0" y="0"/>
          <a:chExt cx="0" cy="0"/>
        </a:xfrm>
      </p:grpSpPr>
      <p:sp>
        <p:nvSpPr>
          <p:cNvPr id="266" name="Google Shape;266;p42"/>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IQR - Interquartile Range</a:t>
            </a:r>
            <a:endParaRPr/>
          </a:p>
        </p:txBody>
      </p:sp>
      <p:sp>
        <p:nvSpPr>
          <p:cNvPr id="267" name="Google Shape;267;p42"/>
          <p:cNvSpPr txBox="1"/>
          <p:nvPr>
            <p:ph idx="1" type="body"/>
          </p:nvPr>
        </p:nvSpPr>
        <p:spPr>
          <a:xfrm>
            <a:off x="311700" y="1190125"/>
            <a:ext cx="8520600" cy="375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IQR, or Interquartile Range, is the distance between the quartiles Q1 and Q3.</a:t>
            </a:r>
            <a:br>
              <a:rPr lang="en"/>
            </a:br>
            <a:r>
              <a:rPr lang="en"/>
              <a:t>The quartiles occur at the 25th and 75th percentiles of a distribution. </a:t>
            </a:r>
            <a:br>
              <a:rPr lang="en"/>
            </a:br>
            <a:r>
              <a:rPr lang="en"/>
              <a:t>Recall that the median is the 50th percentile. </a:t>
            </a:r>
            <a:br>
              <a:rPr lang="en"/>
            </a:br>
            <a:r>
              <a:rPr lang="en"/>
              <a:t>So, Q1 is the median of the bottom half of the data and Q3 is the median of the top half of the data.</a:t>
            </a:r>
            <a:endParaRPr/>
          </a:p>
          <a:p>
            <a:pPr indent="0" lvl="0" marL="0" rtl="0" algn="l">
              <a:spcBef>
                <a:spcPts val="1600"/>
              </a:spcBef>
              <a:spcAft>
                <a:spcPts val="0"/>
              </a:spcAft>
              <a:buNone/>
            </a:pPr>
            <a:r>
              <a:rPr lang="en"/>
              <a:t>IQR = Q3 - Q1, so to calculate IQR, first find Q1 and Q3:</a:t>
            </a:r>
            <a:endParaRPr/>
          </a:p>
          <a:p>
            <a:pPr indent="0" lvl="0" marL="0" rtl="0" algn="l">
              <a:spcBef>
                <a:spcPts val="1600"/>
              </a:spcBef>
              <a:spcAft>
                <a:spcPts val="0"/>
              </a:spcAft>
              <a:buNone/>
            </a:pPr>
            <a:r>
              <a:rPr lang="en"/>
              <a:t>Example:</a:t>
            </a:r>
            <a:br>
              <a:rPr lang="en"/>
            </a:br>
            <a:r>
              <a:rPr lang="en"/>
              <a:t>		1, 2, 5, 6, 7, 9, 12, 15, 18, 19, 27</a:t>
            </a:r>
            <a:endParaRPr/>
          </a:p>
          <a:p>
            <a:pPr indent="0" lvl="0" marL="0" rtl="0" algn="l">
              <a:spcBef>
                <a:spcPts val="1600"/>
              </a:spcBef>
              <a:spcAft>
                <a:spcPts val="1600"/>
              </a:spcAft>
              <a:buNone/>
            </a:pPr>
            <a:r>
              <a:rPr lang="en"/>
              <a:t>Do you think IQR is a more </a:t>
            </a:r>
            <a:r>
              <a:rPr b="1" lang="en"/>
              <a:t>resistant</a:t>
            </a:r>
            <a:r>
              <a:rPr lang="en"/>
              <a:t> measure of spread than standard deviation?</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1" name="Shape 271"/>
        <p:cNvGrpSpPr/>
        <p:nvPr/>
      </p:nvGrpSpPr>
      <p:grpSpPr>
        <a:xfrm>
          <a:off x="0" y="0"/>
          <a:ext cx="0" cy="0"/>
          <a:chOff x="0" y="0"/>
          <a:chExt cx="0" cy="0"/>
        </a:xfrm>
      </p:grpSpPr>
      <p:sp>
        <p:nvSpPr>
          <p:cNvPr id="272" name="Google Shape;272;p43"/>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Range</a:t>
            </a:r>
            <a:endParaRPr/>
          </a:p>
        </p:txBody>
      </p:sp>
      <p:sp>
        <p:nvSpPr>
          <p:cNvPr id="273" name="Google Shape;273;p43"/>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Range is simply the distance from the minimum to the maximum value.</a:t>
            </a:r>
            <a:endParaRPr/>
          </a:p>
          <a:p>
            <a:pPr indent="0" lvl="0" marL="0" rtl="0" algn="l">
              <a:spcBef>
                <a:spcPts val="1600"/>
              </a:spcBef>
              <a:spcAft>
                <a:spcPts val="0"/>
              </a:spcAft>
              <a:buNone/>
            </a:pPr>
            <a:r>
              <a:rPr lang="en"/>
              <a:t>Range = Max - Min</a:t>
            </a:r>
            <a:endParaRPr/>
          </a:p>
          <a:p>
            <a:pPr indent="0" lvl="0" marL="0" rtl="0" algn="l">
              <a:spcBef>
                <a:spcPts val="1600"/>
              </a:spcBef>
              <a:spcAft>
                <a:spcPts val="0"/>
              </a:spcAft>
              <a:buNone/>
            </a:pPr>
            <a:r>
              <a:t/>
            </a:r>
            <a:endParaRPr/>
          </a:p>
          <a:p>
            <a:pPr indent="0" lvl="0" marL="0" rtl="0" algn="l">
              <a:spcBef>
                <a:spcPts val="1600"/>
              </a:spcBef>
              <a:spcAft>
                <a:spcPts val="1600"/>
              </a:spcAft>
              <a:buNone/>
            </a:pPr>
            <a:r>
              <a:rPr lang="en"/>
              <a:t>Is range a </a:t>
            </a:r>
            <a:r>
              <a:rPr b="1" lang="en"/>
              <a:t>robust </a:t>
            </a:r>
            <a:r>
              <a:rPr lang="en"/>
              <a:t>measure of spread?</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7" name="Shape 277"/>
        <p:cNvGrpSpPr/>
        <p:nvPr/>
      </p:nvGrpSpPr>
      <p:grpSpPr>
        <a:xfrm>
          <a:off x="0" y="0"/>
          <a:ext cx="0" cy="0"/>
          <a:chOff x="0" y="0"/>
          <a:chExt cx="0" cy="0"/>
        </a:xfrm>
      </p:grpSpPr>
      <p:sp>
        <p:nvSpPr>
          <p:cNvPr id="278" name="Google Shape;278;p44"/>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Measures of Spread: Key Points</a:t>
            </a:r>
            <a:endParaRPr/>
          </a:p>
        </p:txBody>
      </p:sp>
      <p:sp>
        <p:nvSpPr>
          <p:cNvPr id="279" name="Google Shape;279;p44"/>
          <p:cNvSpPr txBox="1"/>
          <p:nvPr>
            <p:ph idx="1" type="body"/>
          </p:nvPr>
        </p:nvSpPr>
        <p:spPr>
          <a:xfrm>
            <a:off x="311700" y="11139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Standard Deviation typically accompanies mean (since mean is required to calculate Standard Deviation)</a:t>
            </a:r>
            <a:endParaRPr/>
          </a:p>
          <a:p>
            <a:pPr indent="0" lvl="0" marL="0" rtl="0" algn="l">
              <a:spcBef>
                <a:spcPts val="1600"/>
              </a:spcBef>
              <a:spcAft>
                <a:spcPts val="0"/>
              </a:spcAft>
              <a:buNone/>
            </a:pPr>
            <a:r>
              <a:rPr lang="en"/>
              <a:t>Like mean, Standard Deviation is not </a:t>
            </a:r>
            <a:r>
              <a:rPr b="1" lang="en"/>
              <a:t>resistant</a:t>
            </a:r>
            <a:r>
              <a:rPr lang="en"/>
              <a:t> to extreme values or skew, it is calculated from every value in the data set</a:t>
            </a:r>
            <a:endParaRPr/>
          </a:p>
          <a:p>
            <a:pPr indent="0" lvl="0" marL="0" rtl="0" algn="l">
              <a:spcBef>
                <a:spcPts val="1600"/>
              </a:spcBef>
              <a:spcAft>
                <a:spcPts val="0"/>
              </a:spcAft>
              <a:buNone/>
            </a:pPr>
            <a:r>
              <a:rPr lang="en"/>
              <a:t>IQR typically accompanies median (since median is required to calculate IQR)</a:t>
            </a:r>
            <a:endParaRPr/>
          </a:p>
          <a:p>
            <a:pPr indent="0" lvl="0" marL="0" rtl="0" algn="l">
              <a:spcBef>
                <a:spcPts val="1600"/>
              </a:spcBef>
              <a:spcAft>
                <a:spcPts val="0"/>
              </a:spcAft>
              <a:buNone/>
            </a:pPr>
            <a:r>
              <a:rPr lang="en"/>
              <a:t>Like median, IQR is </a:t>
            </a:r>
            <a:r>
              <a:rPr b="1" lang="en"/>
              <a:t>resistant</a:t>
            </a:r>
            <a:r>
              <a:rPr lang="en"/>
              <a:t> to extreme values or skew, it uses the position of values but is only calculated from 2: Q1 and Q3</a:t>
            </a:r>
            <a:endParaRPr/>
          </a:p>
          <a:p>
            <a:pPr indent="0" lvl="0" marL="0" rtl="0" algn="l">
              <a:spcBef>
                <a:spcPts val="1600"/>
              </a:spcBef>
              <a:spcAft>
                <a:spcPts val="1600"/>
              </a:spcAft>
              <a:buNone/>
            </a:pPr>
            <a:r>
              <a:rPr lang="en"/>
              <a:t>Standard Deviation = √Variance</a:t>
            </a:r>
            <a:br>
              <a:rPr lang="en"/>
            </a:br>
            <a:r>
              <a:rPr lang="en"/>
              <a:t>Standard Deviation and IQR both have the same units as the original data</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3" name="Shape 283"/>
        <p:cNvGrpSpPr/>
        <p:nvPr/>
      </p:nvGrpSpPr>
      <p:grpSpPr>
        <a:xfrm>
          <a:off x="0" y="0"/>
          <a:ext cx="0" cy="0"/>
          <a:chOff x="0" y="0"/>
          <a:chExt cx="0" cy="0"/>
        </a:xfrm>
      </p:grpSpPr>
      <p:sp>
        <p:nvSpPr>
          <p:cNvPr id="284" name="Google Shape;284;p45"/>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to choose Mean/St Dev. vs. Median/IQR</a:t>
            </a:r>
            <a:endParaRPr/>
          </a:p>
        </p:txBody>
      </p:sp>
      <p:sp>
        <p:nvSpPr>
          <p:cNvPr id="285" name="Google Shape;285;p45"/>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Generally we prefer to report mean and standard deviation, unless a data set has many extreme values or significant skew, because mean and standard deviation take into account all values in your data set.</a:t>
            </a:r>
            <a:br>
              <a:rPr lang="en"/>
            </a:br>
            <a:r>
              <a:rPr lang="en"/>
              <a:t>Examples:</a:t>
            </a:r>
            <a:endParaRPr/>
          </a:p>
        </p:txBody>
      </p:sp>
      <p:pic>
        <p:nvPicPr>
          <p:cNvPr id="286" name="Google Shape;286;p45"/>
          <p:cNvPicPr preferRelativeResize="0"/>
          <p:nvPr/>
        </p:nvPicPr>
        <p:blipFill>
          <a:blip r:embed="rId3">
            <a:alphaModFix/>
          </a:blip>
          <a:stretch>
            <a:fillRect/>
          </a:stretch>
        </p:blipFill>
        <p:spPr>
          <a:xfrm>
            <a:off x="311700" y="2656479"/>
            <a:ext cx="4260299" cy="2366821"/>
          </a:xfrm>
          <a:prstGeom prst="rect">
            <a:avLst/>
          </a:prstGeom>
          <a:noFill/>
          <a:ln>
            <a:noFill/>
          </a:ln>
        </p:spPr>
      </p:pic>
      <p:pic>
        <p:nvPicPr>
          <p:cNvPr id="287" name="Google Shape;287;p45"/>
          <p:cNvPicPr preferRelativeResize="0"/>
          <p:nvPr/>
        </p:nvPicPr>
        <p:blipFill>
          <a:blip r:embed="rId4">
            <a:alphaModFix/>
          </a:blip>
          <a:stretch>
            <a:fillRect/>
          </a:stretch>
        </p:blipFill>
        <p:spPr>
          <a:xfrm>
            <a:off x="4572000" y="2248725"/>
            <a:ext cx="3864126" cy="277457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1" name="Shape 291"/>
        <p:cNvGrpSpPr/>
        <p:nvPr/>
      </p:nvGrpSpPr>
      <p:grpSpPr>
        <a:xfrm>
          <a:off x="0" y="0"/>
          <a:ext cx="0" cy="0"/>
          <a:chOff x="0" y="0"/>
          <a:chExt cx="0" cy="0"/>
        </a:xfrm>
      </p:grpSpPr>
      <p:sp>
        <p:nvSpPr>
          <p:cNvPr id="292" name="Google Shape;292;p46"/>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Shape</a:t>
            </a:r>
            <a:endParaRPr/>
          </a:p>
        </p:txBody>
      </p:sp>
      <p:sp>
        <p:nvSpPr>
          <p:cNvPr id="293" name="Google Shape;293;p46"/>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Symmetry or Skew</a:t>
            </a:r>
            <a:endParaRPr/>
          </a:p>
          <a:p>
            <a:pPr indent="0" lvl="0" marL="0" rtl="0" algn="l">
              <a:spcBef>
                <a:spcPts val="1600"/>
              </a:spcBef>
              <a:spcAft>
                <a:spcPts val="0"/>
              </a:spcAft>
              <a:buNone/>
            </a:pPr>
            <a:r>
              <a:rPr lang="en"/>
              <a:t>Peaks (Unimodal, bimodal, bell-shaped)</a:t>
            </a:r>
            <a:endParaRPr/>
          </a:p>
          <a:p>
            <a:pPr indent="0" lvl="0" marL="0" rtl="0" algn="l">
              <a:spcBef>
                <a:spcPts val="1600"/>
              </a:spcBef>
              <a:spcAft>
                <a:spcPts val="1600"/>
              </a:spcAft>
              <a:buNone/>
            </a:pPr>
            <a:r>
              <a:rPr lang="en"/>
              <a:t>Kurtosis (Incl. uniform)</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7" name="Shape 297"/>
        <p:cNvGrpSpPr/>
        <p:nvPr/>
      </p:nvGrpSpPr>
      <p:grpSpPr>
        <a:xfrm>
          <a:off x="0" y="0"/>
          <a:ext cx="0" cy="0"/>
          <a:chOff x="0" y="0"/>
          <a:chExt cx="0" cy="0"/>
        </a:xfrm>
      </p:grpSpPr>
      <p:sp>
        <p:nvSpPr>
          <p:cNvPr id="298" name="Google Shape;298;p47"/>
          <p:cNvSpPr txBox="1"/>
          <p:nvPr>
            <p:ph type="title"/>
          </p:nvPr>
        </p:nvSpPr>
        <p:spPr>
          <a:xfrm>
            <a:off x="311700" y="2164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Symmetry and Skew</a:t>
            </a:r>
            <a:endParaRPr/>
          </a:p>
        </p:txBody>
      </p:sp>
      <p:sp>
        <p:nvSpPr>
          <p:cNvPr id="299" name="Google Shape;299;p47"/>
          <p:cNvSpPr txBox="1"/>
          <p:nvPr>
            <p:ph idx="1" type="body"/>
          </p:nvPr>
        </p:nvSpPr>
        <p:spPr>
          <a:xfrm>
            <a:off x="311700" y="10377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can be symmetric, if the left half and right half follow roughly the mirror distribution of each other.</a:t>
            </a:r>
            <a:endParaRPr/>
          </a:p>
          <a:p>
            <a:pPr indent="0" lvl="0" marL="0" rtl="0" algn="l">
              <a:spcBef>
                <a:spcPts val="1600"/>
              </a:spcBef>
              <a:spcAft>
                <a:spcPts val="1600"/>
              </a:spcAft>
              <a:buNone/>
            </a:pPr>
            <a:r>
              <a:rPr lang="en"/>
              <a:t>When they are displayed graphically, some distributions have many more observations on one side of the graph than the other. Distributions with fewer observations on the right (toward higher values) are said to be skewed right; and distributions with fewer observations on the left (toward lower values) are said to be skewed left.</a:t>
            </a:r>
            <a:endParaRPr/>
          </a:p>
        </p:txBody>
      </p:sp>
      <p:pic>
        <p:nvPicPr>
          <p:cNvPr id="300" name="Google Shape;300;p47"/>
          <p:cNvPicPr preferRelativeResize="0"/>
          <p:nvPr/>
        </p:nvPicPr>
        <p:blipFill>
          <a:blip r:embed="rId3">
            <a:alphaModFix/>
          </a:blip>
          <a:stretch>
            <a:fillRect/>
          </a:stretch>
        </p:blipFill>
        <p:spPr>
          <a:xfrm>
            <a:off x="1710225" y="3545301"/>
            <a:ext cx="5723546" cy="707400"/>
          </a:xfrm>
          <a:prstGeom prst="rect">
            <a:avLst/>
          </a:prstGeom>
          <a:noFill/>
          <a:ln>
            <a:noFill/>
          </a:ln>
        </p:spPr>
      </p:pic>
      <p:pic>
        <p:nvPicPr>
          <p:cNvPr id="301" name="Google Shape;301;p47"/>
          <p:cNvPicPr preferRelativeResize="0"/>
          <p:nvPr/>
        </p:nvPicPr>
        <p:blipFill>
          <a:blip r:embed="rId4">
            <a:alphaModFix/>
          </a:blip>
          <a:stretch>
            <a:fillRect/>
          </a:stretch>
        </p:blipFill>
        <p:spPr>
          <a:xfrm>
            <a:off x="1710225" y="4252700"/>
            <a:ext cx="5723551" cy="79052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5" name="Shape 305"/>
        <p:cNvGrpSpPr/>
        <p:nvPr/>
      </p:nvGrpSpPr>
      <p:grpSpPr>
        <a:xfrm>
          <a:off x="0" y="0"/>
          <a:ext cx="0" cy="0"/>
          <a:chOff x="0" y="0"/>
          <a:chExt cx="0" cy="0"/>
        </a:xfrm>
      </p:grpSpPr>
      <p:sp>
        <p:nvSpPr>
          <p:cNvPr id="306" name="Google Shape;306;p48"/>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Peaks (Unimodal, Bimodal, bell-shaped)</a:t>
            </a:r>
            <a:endParaRPr/>
          </a:p>
        </p:txBody>
      </p:sp>
      <p:sp>
        <p:nvSpPr>
          <p:cNvPr id="307" name="Google Shape;307;p48"/>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Distributions can have few or many peaks. Distributions with one clear peak are called </a:t>
            </a:r>
            <a:r>
              <a:rPr b="1" lang="en"/>
              <a:t>unimodal</a:t>
            </a:r>
            <a:r>
              <a:rPr lang="en"/>
              <a:t>, and distributions with two clear peaks are called </a:t>
            </a:r>
            <a:r>
              <a:rPr b="1" lang="en"/>
              <a:t>bimodal</a:t>
            </a:r>
            <a:r>
              <a:rPr lang="en"/>
              <a:t>. When a symmetric distribution has a single peak at the center, it is referred to as </a:t>
            </a:r>
            <a:r>
              <a:rPr b="1" lang="en"/>
              <a:t>bell-shaped</a:t>
            </a:r>
            <a:r>
              <a:rPr lang="en"/>
              <a:t>.</a:t>
            </a:r>
            <a:endParaRPr/>
          </a:p>
        </p:txBody>
      </p:sp>
      <p:pic>
        <p:nvPicPr>
          <p:cNvPr id="308" name="Google Shape;308;p48"/>
          <p:cNvPicPr preferRelativeResize="0"/>
          <p:nvPr/>
        </p:nvPicPr>
        <p:blipFill>
          <a:blip r:embed="rId3">
            <a:alphaModFix/>
          </a:blip>
          <a:stretch>
            <a:fillRect/>
          </a:stretch>
        </p:blipFill>
        <p:spPr>
          <a:xfrm>
            <a:off x="1710225" y="3088101"/>
            <a:ext cx="5723546" cy="707400"/>
          </a:xfrm>
          <a:prstGeom prst="rect">
            <a:avLst/>
          </a:prstGeom>
          <a:noFill/>
          <a:ln>
            <a:noFill/>
          </a:ln>
        </p:spPr>
      </p:pic>
      <p:pic>
        <p:nvPicPr>
          <p:cNvPr id="309" name="Google Shape;309;p48"/>
          <p:cNvPicPr preferRelativeResize="0"/>
          <p:nvPr/>
        </p:nvPicPr>
        <p:blipFill>
          <a:blip r:embed="rId4">
            <a:alphaModFix/>
          </a:blip>
          <a:stretch>
            <a:fillRect/>
          </a:stretch>
        </p:blipFill>
        <p:spPr>
          <a:xfrm>
            <a:off x="1710225" y="3795500"/>
            <a:ext cx="5723551" cy="79052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3" name="Shape 313"/>
        <p:cNvGrpSpPr/>
        <p:nvPr/>
      </p:nvGrpSpPr>
      <p:grpSpPr>
        <a:xfrm>
          <a:off x="0" y="0"/>
          <a:ext cx="0" cy="0"/>
          <a:chOff x="0" y="0"/>
          <a:chExt cx="0" cy="0"/>
        </a:xfrm>
      </p:grpSpPr>
      <p:sp>
        <p:nvSpPr>
          <p:cNvPr id="314" name="Google Shape;314;p49"/>
          <p:cNvSpPr txBox="1"/>
          <p:nvPr>
            <p:ph type="title"/>
          </p:nvPr>
        </p:nvSpPr>
        <p:spPr>
          <a:xfrm>
            <a:off x="311700" y="814800"/>
            <a:ext cx="8571300" cy="942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Density Curves and Common Types of Distributions</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8" name="Shape 318"/>
        <p:cNvGrpSpPr/>
        <p:nvPr/>
      </p:nvGrpSpPr>
      <p:grpSpPr>
        <a:xfrm>
          <a:off x="0" y="0"/>
          <a:ext cx="0" cy="0"/>
          <a:chOff x="0" y="0"/>
          <a:chExt cx="0" cy="0"/>
        </a:xfrm>
      </p:grpSpPr>
      <p:sp>
        <p:nvSpPr>
          <p:cNvPr id="319" name="Google Shape;319;p50"/>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Density Curves</a:t>
            </a:r>
            <a:endParaRPr/>
          </a:p>
        </p:txBody>
      </p:sp>
      <p:sp>
        <p:nvSpPr>
          <p:cNvPr id="320" name="Google Shape;320;p50"/>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A density curve is a graph showing the probabilities of different values occurring for a distribution. The higher the graph at a given point, the greater the likelihood that that value will occur. The area under a density curve is the probability for that range.</a:t>
            </a:r>
            <a:endParaRPr/>
          </a:p>
        </p:txBody>
      </p:sp>
      <p:pic>
        <p:nvPicPr>
          <p:cNvPr id="321" name="Google Shape;321;p50"/>
          <p:cNvPicPr preferRelativeResize="0"/>
          <p:nvPr/>
        </p:nvPicPr>
        <p:blipFill>
          <a:blip r:embed="rId3">
            <a:alphaModFix/>
          </a:blip>
          <a:stretch>
            <a:fillRect/>
          </a:stretch>
        </p:blipFill>
        <p:spPr>
          <a:xfrm>
            <a:off x="627456" y="2571750"/>
            <a:ext cx="3010451" cy="2429850"/>
          </a:xfrm>
          <a:prstGeom prst="rect">
            <a:avLst/>
          </a:prstGeom>
          <a:noFill/>
          <a:ln>
            <a:noFill/>
          </a:ln>
        </p:spPr>
      </p:pic>
      <p:pic>
        <p:nvPicPr>
          <p:cNvPr id="322" name="Google Shape;322;p50"/>
          <p:cNvPicPr preferRelativeResize="0"/>
          <p:nvPr/>
        </p:nvPicPr>
        <p:blipFill>
          <a:blip r:embed="rId4">
            <a:alphaModFix/>
          </a:blip>
          <a:stretch>
            <a:fillRect/>
          </a:stretch>
        </p:blipFill>
        <p:spPr>
          <a:xfrm>
            <a:off x="4976450" y="2495550"/>
            <a:ext cx="2461075" cy="215492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6" name="Shape 326"/>
        <p:cNvGrpSpPr/>
        <p:nvPr/>
      </p:nvGrpSpPr>
      <p:grpSpPr>
        <a:xfrm>
          <a:off x="0" y="0"/>
          <a:ext cx="0" cy="0"/>
          <a:chOff x="0" y="0"/>
          <a:chExt cx="0" cy="0"/>
        </a:xfrm>
      </p:grpSpPr>
      <p:sp>
        <p:nvSpPr>
          <p:cNvPr id="327" name="Google Shape;327;p51"/>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Density Curves: Key Points</a:t>
            </a:r>
            <a:endParaRPr/>
          </a:p>
        </p:txBody>
      </p:sp>
      <p:sp>
        <p:nvSpPr>
          <p:cNvPr id="328" name="Google Shape;328;p51"/>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The total area under a density curve is always 1.0 (100%)</a:t>
            </a:r>
            <a:endParaRPr/>
          </a:p>
          <a:p>
            <a:pPr indent="-342900" lvl="0" marL="457200" rtl="0" algn="l">
              <a:spcBef>
                <a:spcPts val="0"/>
              </a:spcBef>
              <a:spcAft>
                <a:spcPts val="0"/>
              </a:spcAft>
              <a:buSzPts val="1800"/>
              <a:buChar char="●"/>
            </a:pPr>
            <a:r>
              <a:rPr lang="en"/>
              <a:t>Density curves represent </a:t>
            </a:r>
            <a:r>
              <a:rPr b="1" lang="en"/>
              <a:t>continuous </a:t>
            </a:r>
            <a:r>
              <a:rPr lang="en"/>
              <a:t>data (any value in a range)</a:t>
            </a:r>
            <a:endParaRPr/>
          </a:p>
          <a:p>
            <a:pPr indent="-342900" lvl="0" marL="457200" rtl="0" algn="l">
              <a:spcBef>
                <a:spcPts val="0"/>
              </a:spcBef>
              <a:spcAft>
                <a:spcPts val="0"/>
              </a:spcAft>
              <a:buSzPts val="1800"/>
              <a:buChar char="●"/>
            </a:pPr>
            <a:r>
              <a:rPr lang="en"/>
              <a:t>The probability for a given range is the area under the density curve for that range</a:t>
            </a:r>
            <a:endParaRPr/>
          </a:p>
          <a:p>
            <a:pPr indent="-342900" lvl="0" marL="457200" rtl="0" algn="l">
              <a:spcBef>
                <a:spcPts val="0"/>
              </a:spcBef>
              <a:spcAft>
                <a:spcPts val="0"/>
              </a:spcAft>
              <a:buSzPts val="1800"/>
              <a:buChar char="●"/>
            </a:pPr>
            <a:r>
              <a:rPr lang="en"/>
              <a:t>Common shapes of density curves are:</a:t>
            </a:r>
            <a:endParaRPr/>
          </a:p>
          <a:p>
            <a:pPr indent="-342900" lvl="1" marL="914400" rtl="0" algn="l">
              <a:spcBef>
                <a:spcPts val="0"/>
              </a:spcBef>
              <a:spcAft>
                <a:spcPts val="0"/>
              </a:spcAft>
              <a:buSzPts val="1800"/>
              <a:buChar char="○"/>
            </a:pPr>
            <a:r>
              <a:rPr lang="en" sz="1800"/>
              <a:t>Bell-shaped (Normal, </a:t>
            </a:r>
            <a:r>
              <a:rPr i="1" lang="en" sz="1800"/>
              <a:t>t</a:t>
            </a:r>
            <a:r>
              <a:rPr lang="en" sz="1800"/>
              <a:t>, Logistic, and more)</a:t>
            </a:r>
            <a:br>
              <a:rPr lang="en" sz="1800"/>
            </a:br>
            <a:br>
              <a:rPr lang="en" sz="1800"/>
            </a:br>
            <a:endParaRPr sz="1800"/>
          </a:p>
          <a:p>
            <a:pPr indent="-342900" lvl="1" marL="914400" rtl="0" algn="l">
              <a:spcBef>
                <a:spcPts val="0"/>
              </a:spcBef>
              <a:spcAft>
                <a:spcPts val="0"/>
              </a:spcAft>
              <a:buSzPts val="1800"/>
              <a:buChar char="○"/>
            </a:pPr>
            <a:r>
              <a:rPr lang="en" sz="1800"/>
              <a:t>Uniform (flat)</a:t>
            </a:r>
            <a:endParaRPr sz="1800"/>
          </a:p>
        </p:txBody>
      </p:sp>
      <p:pic>
        <p:nvPicPr>
          <p:cNvPr id="329" name="Google Shape;329;p51"/>
          <p:cNvPicPr preferRelativeResize="0"/>
          <p:nvPr/>
        </p:nvPicPr>
        <p:blipFill>
          <a:blip r:embed="rId3">
            <a:alphaModFix/>
          </a:blip>
          <a:stretch>
            <a:fillRect/>
          </a:stretch>
        </p:blipFill>
        <p:spPr>
          <a:xfrm>
            <a:off x="2966850" y="3295818"/>
            <a:ext cx="2283450" cy="1630400"/>
          </a:xfrm>
          <a:prstGeom prst="rect">
            <a:avLst/>
          </a:prstGeom>
          <a:noFill/>
          <a:ln>
            <a:noFill/>
          </a:ln>
        </p:spPr>
      </p:pic>
      <p:pic>
        <p:nvPicPr>
          <p:cNvPr id="330" name="Google Shape;330;p51"/>
          <p:cNvPicPr preferRelativeResize="0"/>
          <p:nvPr/>
        </p:nvPicPr>
        <p:blipFill>
          <a:blip r:embed="rId4">
            <a:alphaModFix/>
          </a:blip>
          <a:stretch>
            <a:fillRect/>
          </a:stretch>
        </p:blipFill>
        <p:spPr>
          <a:xfrm>
            <a:off x="5891225" y="2433992"/>
            <a:ext cx="2283450" cy="1628283"/>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 name="Shape 90"/>
        <p:cNvGrpSpPr/>
        <p:nvPr/>
      </p:nvGrpSpPr>
      <p:grpSpPr>
        <a:xfrm>
          <a:off x="0" y="0"/>
          <a:ext cx="0" cy="0"/>
          <a:chOff x="0" y="0"/>
          <a:chExt cx="0" cy="0"/>
        </a:xfrm>
      </p:grpSpPr>
      <p:sp>
        <p:nvSpPr>
          <p:cNvPr id="91" name="Google Shape;91;p16"/>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 Now: Tell Me About You</a:t>
            </a:r>
            <a:endParaRPr/>
          </a:p>
        </p:txBody>
      </p:sp>
      <p:sp>
        <p:nvSpPr>
          <p:cNvPr id="92" name="Google Shape;92;p16"/>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Email me at </a:t>
            </a:r>
            <a:r>
              <a:rPr lang="en" u="sng">
                <a:solidFill>
                  <a:schemeClr val="hlink"/>
                </a:solidFill>
                <a:hlinkClick r:id="rId3"/>
              </a:rPr>
              <a:t>dw858@georgetown.edu</a:t>
            </a:r>
            <a:r>
              <a:rPr lang="en"/>
              <a:t>:</a:t>
            </a:r>
            <a:endParaRPr/>
          </a:p>
          <a:p>
            <a:pPr indent="0" lvl="0" marL="0" rtl="0" algn="l">
              <a:spcBef>
                <a:spcPts val="1600"/>
              </a:spcBef>
              <a:spcAft>
                <a:spcPts val="0"/>
              </a:spcAft>
              <a:buNone/>
            </a:pPr>
            <a:r>
              <a:rPr b="1" lang="en"/>
              <a:t>Subject:</a:t>
            </a:r>
            <a:r>
              <a:rPr lang="en"/>
              <a:t> XBUS-504 Student</a:t>
            </a:r>
            <a:endParaRPr/>
          </a:p>
          <a:p>
            <a:pPr indent="0" lvl="0" marL="0" rtl="0" algn="l">
              <a:spcBef>
                <a:spcPts val="1600"/>
              </a:spcBef>
              <a:spcAft>
                <a:spcPts val="0"/>
              </a:spcAft>
              <a:buNone/>
            </a:pPr>
            <a:r>
              <a:rPr b="1" lang="en"/>
              <a:t>Body: </a:t>
            </a:r>
            <a:br>
              <a:rPr lang="en"/>
            </a:br>
            <a:r>
              <a:rPr lang="en"/>
              <a:t>Your name &amp; email address</a:t>
            </a:r>
            <a:endParaRPr/>
          </a:p>
          <a:p>
            <a:pPr indent="0" lvl="0" marL="0" rtl="0" algn="l">
              <a:spcBef>
                <a:spcPts val="1600"/>
              </a:spcBef>
              <a:spcAft>
                <a:spcPts val="0"/>
              </a:spcAft>
              <a:buNone/>
            </a:pPr>
            <a:r>
              <a:rPr lang="en"/>
              <a:t>What is your previous experience with Statistics?</a:t>
            </a:r>
            <a:endParaRPr/>
          </a:p>
          <a:p>
            <a:pPr indent="0" lvl="0" marL="0" rtl="0" algn="l">
              <a:spcBef>
                <a:spcPts val="1600"/>
              </a:spcBef>
              <a:spcAft>
                <a:spcPts val="0"/>
              </a:spcAft>
              <a:buNone/>
            </a:pPr>
            <a:r>
              <a:rPr lang="en"/>
              <a:t>What do you hope to get out of this course?</a:t>
            </a:r>
            <a:endParaRPr/>
          </a:p>
          <a:p>
            <a:pPr indent="0" lvl="0" marL="0" rtl="0" algn="l">
              <a:spcBef>
                <a:spcPts val="1600"/>
              </a:spcBef>
              <a:spcAft>
                <a:spcPts val="1600"/>
              </a:spcAft>
              <a:buNone/>
            </a:pPr>
            <a:r>
              <a:rPr lang="en"/>
              <a:t>Your Github and LinkedIn URLs</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4" name="Shape 334"/>
        <p:cNvGrpSpPr/>
        <p:nvPr/>
      </p:nvGrpSpPr>
      <p:grpSpPr>
        <a:xfrm>
          <a:off x="0" y="0"/>
          <a:ext cx="0" cy="0"/>
          <a:chOff x="0" y="0"/>
          <a:chExt cx="0" cy="0"/>
        </a:xfrm>
      </p:grpSpPr>
      <p:sp>
        <p:nvSpPr>
          <p:cNvPr id="335" name="Google Shape;335;p52"/>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Normal Distribution</a:t>
            </a:r>
            <a:endParaRPr/>
          </a:p>
        </p:txBody>
      </p:sp>
      <p:sp>
        <p:nvSpPr>
          <p:cNvPr id="336" name="Google Shape;336;p52"/>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T</a:t>
            </a:r>
            <a:r>
              <a:rPr lang="en"/>
              <a:t>he normal (or Gaussian or Gauss or Laplace–Gauss) distribution is a very common continuous probability distribution. It is bell-shaped, but not all bell-shaped distributions are Normal! Do not call a distribution Normal unless you know or have evidence to believe it is.</a:t>
            </a:r>
            <a:endParaRPr/>
          </a:p>
        </p:txBody>
      </p:sp>
      <p:pic>
        <p:nvPicPr>
          <p:cNvPr id="337" name="Google Shape;337;p52"/>
          <p:cNvPicPr preferRelativeResize="0"/>
          <p:nvPr/>
        </p:nvPicPr>
        <p:blipFill>
          <a:blip r:embed="rId3">
            <a:alphaModFix/>
          </a:blip>
          <a:stretch>
            <a:fillRect/>
          </a:stretch>
        </p:blipFill>
        <p:spPr>
          <a:xfrm>
            <a:off x="2638875" y="2571750"/>
            <a:ext cx="3866242" cy="2445401"/>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1" name="Shape 341"/>
        <p:cNvGrpSpPr/>
        <p:nvPr/>
      </p:nvGrpSpPr>
      <p:grpSpPr>
        <a:xfrm>
          <a:off x="0" y="0"/>
          <a:ext cx="0" cy="0"/>
          <a:chOff x="0" y="0"/>
          <a:chExt cx="0" cy="0"/>
        </a:xfrm>
      </p:grpSpPr>
      <p:sp>
        <p:nvSpPr>
          <p:cNvPr id="342" name="Google Shape;342;p53"/>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Normal Distribution</a:t>
            </a:r>
            <a:endParaRPr/>
          </a:p>
        </p:txBody>
      </p:sp>
      <p:sp>
        <p:nvSpPr>
          <p:cNvPr id="343" name="Google Shape;343;p53"/>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A Normal distribution is defined by it’s mean μ and standard deviation 𝜎. A shorthand notation is </a:t>
            </a:r>
            <a:r>
              <a:rPr b="1" lang="en"/>
              <a:t>N(μ, </a:t>
            </a:r>
            <a:r>
              <a:rPr b="1" lang="en"/>
              <a:t>𝜎)</a:t>
            </a:r>
            <a:r>
              <a:rPr lang="en"/>
              <a:t>, i.e. N(100, 15). A Normal distribution with a mean of 0 and standard deviation of 1 is called a </a:t>
            </a:r>
            <a:r>
              <a:rPr b="1" lang="en"/>
              <a:t>Standard Normal Distribution</a:t>
            </a:r>
            <a:r>
              <a:rPr lang="en"/>
              <a:t>. </a:t>
            </a:r>
            <a:endParaRPr/>
          </a:p>
        </p:txBody>
      </p:sp>
      <p:pic>
        <p:nvPicPr>
          <p:cNvPr id="344" name="Google Shape;344;p53"/>
          <p:cNvPicPr preferRelativeResize="0"/>
          <p:nvPr/>
        </p:nvPicPr>
        <p:blipFill>
          <a:blip r:embed="rId3">
            <a:alphaModFix/>
          </a:blip>
          <a:stretch>
            <a:fillRect/>
          </a:stretch>
        </p:blipFill>
        <p:spPr>
          <a:xfrm>
            <a:off x="2514106" y="2375977"/>
            <a:ext cx="4115799" cy="2479924"/>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8" name="Shape 348"/>
        <p:cNvGrpSpPr/>
        <p:nvPr/>
      </p:nvGrpSpPr>
      <p:grpSpPr>
        <a:xfrm>
          <a:off x="0" y="0"/>
          <a:ext cx="0" cy="0"/>
          <a:chOff x="0" y="0"/>
          <a:chExt cx="0" cy="0"/>
        </a:xfrm>
      </p:grpSpPr>
      <p:pic>
        <p:nvPicPr>
          <p:cNvPr id="349" name="Google Shape;349;p54"/>
          <p:cNvPicPr preferRelativeResize="0"/>
          <p:nvPr/>
        </p:nvPicPr>
        <p:blipFill>
          <a:blip r:embed="rId3">
            <a:alphaModFix/>
          </a:blip>
          <a:stretch>
            <a:fillRect/>
          </a:stretch>
        </p:blipFill>
        <p:spPr>
          <a:xfrm>
            <a:off x="1672650" y="2125300"/>
            <a:ext cx="5798700" cy="2899350"/>
          </a:xfrm>
          <a:prstGeom prst="rect">
            <a:avLst/>
          </a:prstGeom>
          <a:noFill/>
          <a:ln>
            <a:noFill/>
          </a:ln>
        </p:spPr>
      </p:pic>
      <p:sp>
        <p:nvSpPr>
          <p:cNvPr id="350" name="Google Shape;350;p54"/>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68-95-99.8 Rule</a:t>
            </a:r>
            <a:endParaRPr/>
          </a:p>
        </p:txBody>
      </p:sp>
      <p:sp>
        <p:nvSpPr>
          <p:cNvPr id="351" name="Google Shape;351;p54"/>
          <p:cNvSpPr txBox="1"/>
          <p:nvPr>
            <p:ph idx="1" type="body"/>
          </p:nvPr>
        </p:nvSpPr>
        <p:spPr>
          <a:xfrm>
            <a:off x="311700" y="125117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Because all Normal distributions have the same center, spread, and shape, if you know a distribution is Normal you can calculate areas and probabilities from it quickly. </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5" name="Shape 355"/>
        <p:cNvGrpSpPr/>
        <p:nvPr/>
      </p:nvGrpSpPr>
      <p:grpSpPr>
        <a:xfrm>
          <a:off x="0" y="0"/>
          <a:ext cx="0" cy="0"/>
          <a:chOff x="0" y="0"/>
          <a:chExt cx="0" cy="0"/>
        </a:xfrm>
      </p:grpSpPr>
      <p:sp>
        <p:nvSpPr>
          <p:cNvPr id="356" name="Google Shape;356;p55"/>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Z-Score</a:t>
            </a:r>
            <a:endParaRPr/>
          </a:p>
        </p:txBody>
      </p:sp>
      <p:sp>
        <p:nvSpPr>
          <p:cNvPr id="357" name="Google Shape;357;p55"/>
          <p:cNvSpPr txBox="1"/>
          <p:nvPr>
            <p:ph idx="1" type="body"/>
          </p:nvPr>
        </p:nvSpPr>
        <p:spPr>
          <a:xfrm>
            <a:off x="311700" y="11901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Z-score is the number of standard deviations above or below the mean a single value is. It gives us a general idea of how common or uncommon a value is. The 68-95-99.7 rules uses Z-scores of +/- 1, +/- 2, and +/- 3. The formula is:</a:t>
            </a:r>
            <a:endParaRPr/>
          </a:p>
          <a:p>
            <a:pPr indent="0" lvl="0" marL="0" rtl="0" algn="l">
              <a:spcBef>
                <a:spcPts val="1600"/>
              </a:spcBef>
              <a:spcAft>
                <a:spcPts val="0"/>
              </a:spcAft>
              <a:buNone/>
            </a:pPr>
            <a:r>
              <a:t/>
            </a:r>
            <a:endParaRPr/>
          </a:p>
          <a:p>
            <a:pPr indent="0" lvl="0" marL="0" rtl="0" algn="l">
              <a:spcBef>
                <a:spcPts val="1600"/>
              </a:spcBef>
              <a:spcAft>
                <a:spcPts val="0"/>
              </a:spcAft>
              <a:buNone/>
            </a:pPr>
            <a:r>
              <a:rPr lang="en"/>
              <a:t>Example:</a:t>
            </a:r>
            <a:endParaRPr/>
          </a:p>
          <a:p>
            <a:pPr indent="0" lvl="0" marL="0" rtl="0" algn="l">
              <a:spcBef>
                <a:spcPts val="1600"/>
              </a:spcBef>
              <a:spcAft>
                <a:spcPts val="1600"/>
              </a:spcAft>
              <a:buNone/>
            </a:pPr>
            <a:r>
              <a:rPr lang="en"/>
              <a:t>The scores for a test had a distribution of approximately N(80, 8). You scored a 93, and your friend scored a 61. What were your Z-scores? What does that tell you? Can you make a sketch of the distribution and where your scores were?</a:t>
            </a:r>
            <a:endParaRPr/>
          </a:p>
        </p:txBody>
      </p:sp>
      <p:pic>
        <p:nvPicPr>
          <p:cNvPr id="358" name="Google Shape;358;p55"/>
          <p:cNvPicPr preferRelativeResize="0"/>
          <p:nvPr/>
        </p:nvPicPr>
        <p:blipFill>
          <a:blip r:embed="rId3">
            <a:alphaModFix/>
          </a:blip>
          <a:stretch>
            <a:fillRect/>
          </a:stretch>
        </p:blipFill>
        <p:spPr>
          <a:xfrm>
            <a:off x="3986770" y="2635375"/>
            <a:ext cx="1170475" cy="56460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2" name="Shape 362"/>
        <p:cNvGrpSpPr/>
        <p:nvPr/>
      </p:nvGrpSpPr>
      <p:grpSpPr>
        <a:xfrm>
          <a:off x="0" y="0"/>
          <a:ext cx="0" cy="0"/>
          <a:chOff x="0" y="0"/>
          <a:chExt cx="0" cy="0"/>
        </a:xfrm>
      </p:grpSpPr>
      <p:sp>
        <p:nvSpPr>
          <p:cNvPr id="363" name="Google Shape;363;p56"/>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Normal Density Curve: Interactive Applet</a:t>
            </a:r>
            <a:endParaRPr/>
          </a:p>
        </p:txBody>
      </p:sp>
      <p:sp>
        <p:nvSpPr>
          <p:cNvPr id="364" name="Google Shape;364;p56"/>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u="sng">
                <a:solidFill>
                  <a:schemeClr val="hlink"/>
                </a:solidFill>
                <a:hlinkClick r:id="rId3"/>
              </a:rPr>
              <a:t>http://digitalfirst.bfwpub.com/stats_applet/stats_applet_7_norm.html</a:t>
            </a:r>
            <a:r>
              <a:rPr lang="en"/>
              <a:t> </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8" name="Shape 368"/>
        <p:cNvGrpSpPr/>
        <p:nvPr/>
      </p:nvGrpSpPr>
      <p:grpSpPr>
        <a:xfrm>
          <a:off x="0" y="0"/>
          <a:ext cx="0" cy="0"/>
          <a:chOff x="0" y="0"/>
          <a:chExt cx="0" cy="0"/>
        </a:xfrm>
      </p:grpSpPr>
      <p:sp>
        <p:nvSpPr>
          <p:cNvPr id="369" name="Google Shape;369;p57"/>
          <p:cNvSpPr txBox="1"/>
          <p:nvPr/>
        </p:nvSpPr>
        <p:spPr>
          <a:xfrm>
            <a:off x="5898325" y="4482900"/>
            <a:ext cx="3321900" cy="61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pen Sans"/>
                <a:ea typeface="Open Sans"/>
                <a:cs typeface="Open Sans"/>
                <a:sym typeface="Open Sans"/>
              </a:rPr>
              <a:t>k</a:t>
            </a:r>
            <a:r>
              <a:rPr lang="en">
                <a:latin typeface="Open Sans"/>
                <a:ea typeface="Open Sans"/>
                <a:cs typeface="Open Sans"/>
                <a:sym typeface="Open Sans"/>
              </a:rPr>
              <a:t> = true number of occurrences</a:t>
            </a:r>
            <a:endParaRPr>
              <a:latin typeface="Open Sans"/>
              <a:ea typeface="Open Sans"/>
              <a:cs typeface="Open Sans"/>
              <a:sym typeface="Open Sans"/>
            </a:endParaRPr>
          </a:p>
          <a:p>
            <a:pPr indent="0" lvl="0" marL="0" rtl="0" algn="l">
              <a:spcBef>
                <a:spcPts val="0"/>
              </a:spcBef>
              <a:spcAft>
                <a:spcPts val="0"/>
              </a:spcAft>
              <a:buNone/>
            </a:pPr>
            <a:r>
              <a:rPr lang="en">
                <a:latin typeface="Open Sans"/>
                <a:ea typeface="Open Sans"/>
                <a:cs typeface="Open Sans"/>
                <a:sym typeface="Open Sans"/>
              </a:rPr>
              <a:t>𝝀 = expected number of occurrences</a:t>
            </a:r>
            <a:endParaRPr>
              <a:latin typeface="Open Sans"/>
              <a:ea typeface="Open Sans"/>
              <a:cs typeface="Open Sans"/>
              <a:sym typeface="Open Sans"/>
            </a:endParaRPr>
          </a:p>
        </p:txBody>
      </p:sp>
      <p:sp>
        <p:nvSpPr>
          <p:cNvPr id="370" name="Google Shape;370;p57"/>
          <p:cNvSpPr txBox="1"/>
          <p:nvPr>
            <p:ph type="title"/>
          </p:nvPr>
        </p:nvSpPr>
        <p:spPr>
          <a:xfrm>
            <a:off x="311700" y="-1217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Poisson Distribution</a:t>
            </a:r>
            <a:endParaRPr/>
          </a:p>
        </p:txBody>
      </p:sp>
      <p:sp>
        <p:nvSpPr>
          <p:cNvPr id="371" name="Google Shape;371;p57"/>
          <p:cNvSpPr txBox="1"/>
          <p:nvPr>
            <p:ph idx="1" type="body"/>
          </p:nvPr>
        </p:nvSpPr>
        <p:spPr>
          <a:xfrm>
            <a:off x="311700" y="8091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Poisson Distribution </a:t>
            </a:r>
            <a:r>
              <a:rPr lang="en"/>
              <a:t>expresses the probability of a given number of events occurring in a fixed interval of time or space if these events occur with a known constant rate and independently of the time since the last event.</a:t>
            </a:r>
            <a:endParaRPr/>
          </a:p>
          <a:p>
            <a:pPr indent="0" lvl="0" marL="0" rtl="0" algn="l">
              <a:spcBef>
                <a:spcPts val="1600"/>
              </a:spcBef>
              <a:spcAft>
                <a:spcPts val="0"/>
              </a:spcAft>
              <a:buNone/>
            </a:pPr>
            <a:r>
              <a:rPr lang="en"/>
              <a:t>This is particularly valuable for time-series data.</a:t>
            </a:r>
            <a:endParaRPr/>
          </a:p>
          <a:p>
            <a:pPr indent="0" lvl="0" marL="0" rtl="0" algn="l">
              <a:spcBef>
                <a:spcPts val="1600"/>
              </a:spcBef>
              <a:spcAft>
                <a:spcPts val="0"/>
              </a:spcAft>
              <a:buNone/>
            </a:pPr>
            <a:r>
              <a:rPr lang="en"/>
              <a:t>Examples of time series data include:</a:t>
            </a:r>
            <a:endParaRPr/>
          </a:p>
          <a:p>
            <a:pPr indent="-342900" lvl="0" marL="457200" rtl="0" algn="l">
              <a:spcBef>
                <a:spcPts val="1600"/>
              </a:spcBef>
              <a:spcAft>
                <a:spcPts val="0"/>
              </a:spcAft>
              <a:buSzPts val="1800"/>
              <a:buChar char="●"/>
            </a:pPr>
            <a:r>
              <a:rPr lang="en"/>
              <a:t>Sensor data (temperature, traffic, </a:t>
            </a:r>
            <a:br>
              <a:rPr lang="en"/>
            </a:br>
            <a:r>
              <a:rPr lang="en"/>
              <a:t>people in a store)</a:t>
            </a:r>
            <a:endParaRPr/>
          </a:p>
          <a:p>
            <a:pPr indent="-342900" lvl="0" marL="457200" rtl="0" algn="l">
              <a:spcBef>
                <a:spcPts val="0"/>
              </a:spcBef>
              <a:spcAft>
                <a:spcPts val="0"/>
              </a:spcAft>
              <a:buSzPts val="1800"/>
              <a:buChar char="●"/>
            </a:pPr>
            <a:r>
              <a:rPr lang="en"/>
              <a:t>Daily ridership on a bus</a:t>
            </a:r>
            <a:endParaRPr/>
          </a:p>
          <a:p>
            <a:pPr indent="-342900" lvl="0" marL="457200" rtl="0" algn="l">
              <a:spcBef>
                <a:spcPts val="0"/>
              </a:spcBef>
              <a:spcAft>
                <a:spcPts val="0"/>
              </a:spcAft>
              <a:buSzPts val="1800"/>
              <a:buChar char="●"/>
            </a:pPr>
            <a:r>
              <a:rPr lang="en"/>
              <a:t>Monthly home sales</a:t>
            </a:r>
            <a:endParaRPr/>
          </a:p>
        </p:txBody>
      </p:sp>
      <p:pic>
        <p:nvPicPr>
          <p:cNvPr id="372" name="Google Shape;372;p57"/>
          <p:cNvPicPr preferRelativeResize="0"/>
          <p:nvPr/>
        </p:nvPicPr>
        <p:blipFill>
          <a:blip r:embed="rId3">
            <a:alphaModFix/>
          </a:blip>
          <a:stretch>
            <a:fillRect/>
          </a:stretch>
        </p:blipFill>
        <p:spPr>
          <a:xfrm>
            <a:off x="5700400" y="1825400"/>
            <a:ext cx="3321875" cy="265750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6" name="Shape 376"/>
        <p:cNvGrpSpPr/>
        <p:nvPr/>
      </p:nvGrpSpPr>
      <p:grpSpPr>
        <a:xfrm>
          <a:off x="0" y="0"/>
          <a:ext cx="0" cy="0"/>
          <a:chOff x="0" y="0"/>
          <a:chExt cx="0" cy="0"/>
        </a:xfrm>
      </p:grpSpPr>
      <p:sp>
        <p:nvSpPr>
          <p:cNvPr id="377" name="Google Shape;377;p58"/>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Other Important Types of Distributions</a:t>
            </a:r>
            <a:endParaRPr/>
          </a:p>
        </p:txBody>
      </p:sp>
      <p:sp>
        <p:nvSpPr>
          <p:cNvPr id="378" name="Google Shape;378;p58"/>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There are many different types and shapes of distributions. We will discuss more of these later, some are bell-shaped and some are not. Just keep in mind that there are infinite types of distributions, and these are some of the most common:</a:t>
            </a:r>
            <a:endParaRPr/>
          </a:p>
          <a:p>
            <a:pPr indent="0" lvl="0" marL="0" rtl="0" algn="l">
              <a:spcBef>
                <a:spcPts val="1600"/>
              </a:spcBef>
              <a:spcAft>
                <a:spcPts val="1600"/>
              </a:spcAft>
              <a:buNone/>
            </a:pPr>
            <a:r>
              <a:rPr lang="en"/>
              <a:t>Gaussian (Normal), </a:t>
            </a:r>
            <a:r>
              <a:rPr i="1" lang="en"/>
              <a:t>t</a:t>
            </a:r>
            <a:r>
              <a:rPr lang="en"/>
              <a:t>-distribution, Poisson, Bernoulli, Exponential, Gamma, and Multinomial</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2" name="Shape 382"/>
        <p:cNvGrpSpPr/>
        <p:nvPr/>
      </p:nvGrpSpPr>
      <p:grpSpPr>
        <a:xfrm>
          <a:off x="0" y="0"/>
          <a:ext cx="0" cy="0"/>
          <a:chOff x="0" y="0"/>
          <a:chExt cx="0" cy="0"/>
        </a:xfrm>
      </p:grpSpPr>
      <p:sp>
        <p:nvSpPr>
          <p:cNvPr id="383" name="Google Shape;383;p59"/>
          <p:cNvSpPr txBox="1"/>
          <p:nvPr>
            <p:ph type="title"/>
          </p:nvPr>
        </p:nvSpPr>
        <p:spPr>
          <a:xfrm>
            <a:off x="311700" y="814800"/>
            <a:ext cx="8571300" cy="942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One More Descriptive Statistic in Section 1</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7" name="Shape 387"/>
        <p:cNvGrpSpPr/>
        <p:nvPr/>
      </p:nvGrpSpPr>
      <p:grpSpPr>
        <a:xfrm>
          <a:off x="0" y="0"/>
          <a:ext cx="0" cy="0"/>
          <a:chOff x="0" y="0"/>
          <a:chExt cx="0" cy="0"/>
        </a:xfrm>
      </p:grpSpPr>
      <p:sp>
        <p:nvSpPr>
          <p:cNvPr id="388" name="Google Shape;388;p60"/>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Kurtosis</a:t>
            </a:r>
            <a:endParaRPr/>
          </a:p>
        </p:txBody>
      </p:sp>
      <p:sp>
        <p:nvSpPr>
          <p:cNvPr id="389" name="Google Shape;389;p60"/>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A positive value tells you that you have heavy-tails (i.e. a lot of data in your tails).</a:t>
            </a:r>
            <a:endParaRPr/>
          </a:p>
          <a:p>
            <a:pPr indent="-342900" lvl="0" marL="457200" rtl="0" algn="l">
              <a:spcBef>
                <a:spcPts val="0"/>
              </a:spcBef>
              <a:spcAft>
                <a:spcPts val="0"/>
              </a:spcAft>
              <a:buSzPts val="1800"/>
              <a:buChar char="●"/>
            </a:pPr>
            <a:r>
              <a:rPr lang="en"/>
              <a:t>A negative value means that you have light-tails (i.e. little data in your tails).</a:t>
            </a:r>
            <a:endParaRPr/>
          </a:p>
          <a:p>
            <a:pPr indent="0" lvl="0" marL="0" rtl="0" algn="l">
              <a:spcBef>
                <a:spcPts val="1600"/>
              </a:spcBef>
              <a:spcAft>
                <a:spcPts val="0"/>
              </a:spcAft>
              <a:buNone/>
            </a:pPr>
            <a:r>
              <a:rPr lang="en"/>
              <a:t>This heaviness or lightness in the tails usually means that your data looks flatter (or less flat) compared to the normal distribution. The standard normal distribution has a kurtosis of 3, so if your values are close to that then your graph’s tails are nearly normal. These distributions are called mesokurtic.</a:t>
            </a:r>
            <a:endParaRPr/>
          </a:p>
          <a:p>
            <a:pPr indent="0" lvl="0" marL="0" rtl="0" algn="l">
              <a:spcBef>
                <a:spcPts val="1600"/>
              </a:spcBef>
              <a:spcAft>
                <a:spcPts val="1600"/>
              </a:spcAft>
              <a:buNone/>
            </a:pPr>
            <a:r>
              <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3" name="Shape 393"/>
        <p:cNvGrpSpPr/>
        <p:nvPr/>
      </p:nvGrpSpPr>
      <p:grpSpPr>
        <a:xfrm>
          <a:off x="0" y="0"/>
          <a:ext cx="0" cy="0"/>
          <a:chOff x="0" y="0"/>
          <a:chExt cx="0" cy="0"/>
        </a:xfrm>
      </p:grpSpPr>
      <p:sp>
        <p:nvSpPr>
          <p:cNvPr id="394" name="Google Shape;394;p61"/>
          <p:cNvSpPr txBox="1"/>
          <p:nvPr>
            <p:ph type="title"/>
          </p:nvPr>
        </p:nvSpPr>
        <p:spPr>
          <a:xfrm>
            <a:off x="311700" y="213450"/>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Kurtosis</a:t>
            </a:r>
            <a:endParaRPr/>
          </a:p>
        </p:txBody>
      </p:sp>
      <p:sp>
        <p:nvSpPr>
          <p:cNvPr id="395" name="Google Shape;395;p61"/>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96" name="Google Shape;396;p61"/>
          <p:cNvPicPr preferRelativeResize="0"/>
          <p:nvPr/>
        </p:nvPicPr>
        <p:blipFill>
          <a:blip r:embed="rId3">
            <a:alphaModFix/>
          </a:blip>
          <a:stretch>
            <a:fillRect/>
          </a:stretch>
        </p:blipFill>
        <p:spPr>
          <a:xfrm>
            <a:off x="1688323" y="844650"/>
            <a:ext cx="5767350" cy="41171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 name="Shape 96"/>
        <p:cNvGrpSpPr/>
        <p:nvPr/>
      </p:nvGrpSpPr>
      <p:grpSpPr>
        <a:xfrm>
          <a:off x="0" y="0"/>
          <a:ext cx="0" cy="0"/>
          <a:chOff x="0" y="0"/>
          <a:chExt cx="0" cy="0"/>
        </a:xfrm>
      </p:grpSpPr>
      <p:sp>
        <p:nvSpPr>
          <p:cNvPr id="97" name="Google Shape;97;p17"/>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Goals for the Course</a:t>
            </a:r>
            <a:endParaRPr/>
          </a:p>
        </p:txBody>
      </p:sp>
      <p:sp>
        <p:nvSpPr>
          <p:cNvPr id="98" name="Google Shape;98;p17"/>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course reviews the basics of descriptive and inferential statistics, distributions, probability, and regression with a specific focus on providing a groundwork of understanding for the methods used in Data Science.</a:t>
            </a:r>
            <a:endParaRPr/>
          </a:p>
          <a:p>
            <a:pPr indent="0" lvl="0" marL="0" rtl="0" algn="l">
              <a:spcBef>
                <a:spcPts val="1600"/>
              </a:spcBef>
              <a:spcAft>
                <a:spcPts val="0"/>
              </a:spcAft>
              <a:buNone/>
            </a:pPr>
            <a:r>
              <a:rPr b="1" lang="en"/>
              <a:t>Course Objectives</a:t>
            </a:r>
            <a:endParaRPr b="1"/>
          </a:p>
          <a:p>
            <a:pPr indent="-342900" lvl="0" marL="457200" rtl="0" algn="l">
              <a:spcBef>
                <a:spcPts val="1600"/>
              </a:spcBef>
              <a:spcAft>
                <a:spcPts val="0"/>
              </a:spcAft>
              <a:buSzPts val="1800"/>
              <a:buChar char="●"/>
            </a:pPr>
            <a:r>
              <a:rPr lang="en"/>
              <a:t>Explain descriptive and inferential statistics.</a:t>
            </a:r>
            <a:endParaRPr/>
          </a:p>
          <a:p>
            <a:pPr indent="-342900" lvl="0" marL="457200" rtl="0" algn="l">
              <a:spcBef>
                <a:spcPts val="0"/>
              </a:spcBef>
              <a:spcAft>
                <a:spcPts val="0"/>
              </a:spcAft>
              <a:buSzPts val="1800"/>
              <a:buChar char="●"/>
            </a:pPr>
            <a:r>
              <a:rPr lang="en"/>
              <a:t>Compute probabilities, measures of central tendency, and variance.</a:t>
            </a:r>
            <a:endParaRPr/>
          </a:p>
          <a:p>
            <a:pPr indent="-342900" lvl="0" marL="457200" rtl="0" algn="l">
              <a:spcBef>
                <a:spcPts val="0"/>
              </a:spcBef>
              <a:spcAft>
                <a:spcPts val="0"/>
              </a:spcAft>
              <a:buSzPts val="1800"/>
              <a:buChar char="●"/>
            </a:pPr>
            <a:r>
              <a:rPr lang="en"/>
              <a:t>Produce and interpret meaningful and accurate summary statistics.</a:t>
            </a:r>
            <a:endParaRPr/>
          </a:p>
          <a:p>
            <a:pPr indent="-342900" lvl="0" marL="457200" rtl="0" algn="l">
              <a:spcBef>
                <a:spcPts val="0"/>
              </a:spcBef>
              <a:spcAft>
                <a:spcPts val="0"/>
              </a:spcAft>
              <a:buSzPts val="1800"/>
              <a:buChar char="●"/>
            </a:pPr>
            <a:r>
              <a:rPr lang="en"/>
              <a:t>Conduct hypothesis tests and understand Type I and Type II errors.</a:t>
            </a:r>
            <a:endParaRPr/>
          </a:p>
          <a:p>
            <a:pPr indent="-342900" lvl="0" marL="457200" rtl="0" algn="l">
              <a:spcBef>
                <a:spcPts val="0"/>
              </a:spcBef>
              <a:spcAft>
                <a:spcPts val="0"/>
              </a:spcAft>
              <a:buSzPts val="1800"/>
              <a:buChar char="●"/>
            </a:pPr>
            <a:r>
              <a:rPr lang="en"/>
              <a:t>Develop single and multivariate regression models.</a:t>
            </a:r>
            <a:endParaRPr/>
          </a:p>
          <a:p>
            <a:pPr indent="-342900" lvl="0" marL="457200" rtl="0" algn="l">
              <a:spcBef>
                <a:spcPts val="0"/>
              </a:spcBef>
              <a:spcAft>
                <a:spcPts val="0"/>
              </a:spcAft>
              <a:buSzPts val="1800"/>
              <a:buChar char="●"/>
            </a:pPr>
            <a:r>
              <a:rPr lang="en"/>
              <a:t>Differentiate between correlation and causation.</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0" name="Shape 400"/>
        <p:cNvGrpSpPr/>
        <p:nvPr/>
      </p:nvGrpSpPr>
      <p:grpSpPr>
        <a:xfrm>
          <a:off x="0" y="0"/>
          <a:ext cx="0" cy="0"/>
          <a:chOff x="0" y="0"/>
          <a:chExt cx="0" cy="0"/>
        </a:xfrm>
      </p:grpSpPr>
      <p:sp>
        <p:nvSpPr>
          <p:cNvPr id="401" name="Google Shape;401;p62"/>
          <p:cNvSpPr txBox="1"/>
          <p:nvPr>
            <p:ph type="title"/>
          </p:nvPr>
        </p:nvSpPr>
        <p:spPr>
          <a:xfrm>
            <a:off x="311700" y="814800"/>
            <a:ext cx="8571300" cy="942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Displaying Data</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5" name="Shape 405"/>
        <p:cNvGrpSpPr/>
        <p:nvPr/>
      </p:nvGrpSpPr>
      <p:grpSpPr>
        <a:xfrm>
          <a:off x="0" y="0"/>
          <a:ext cx="0" cy="0"/>
          <a:chOff x="0" y="0"/>
          <a:chExt cx="0" cy="0"/>
        </a:xfrm>
      </p:grpSpPr>
      <p:sp>
        <p:nvSpPr>
          <p:cNvPr id="406" name="Google Shape;406;p63"/>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Goals for Presenting Data Graphically</a:t>
            </a:r>
            <a:endParaRPr/>
          </a:p>
        </p:txBody>
      </p:sp>
      <p:sp>
        <p:nvSpPr>
          <p:cNvPr id="407" name="Google Shape;407;p63"/>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lang="en"/>
              <a:t>Data in raw form are usually not easy to use for decision making</a:t>
            </a:r>
            <a:endParaRPr/>
          </a:p>
          <a:p>
            <a:pPr indent="0" lvl="0" marL="0" rtl="0" algn="l">
              <a:spcBef>
                <a:spcPts val="1600"/>
              </a:spcBef>
              <a:spcAft>
                <a:spcPts val="0"/>
              </a:spcAft>
              <a:buClr>
                <a:schemeClr val="dk2"/>
              </a:buClr>
              <a:buSzPts val="1100"/>
              <a:buFont typeface="Arial"/>
              <a:buNone/>
            </a:pPr>
            <a:r>
              <a:rPr lang="en"/>
              <a:t>Some type of organization is needed (table, graph)</a:t>
            </a:r>
            <a:endParaRPr/>
          </a:p>
          <a:p>
            <a:pPr indent="0" lvl="0" marL="0" rtl="0" algn="l">
              <a:spcBef>
                <a:spcPts val="1600"/>
              </a:spcBef>
              <a:spcAft>
                <a:spcPts val="0"/>
              </a:spcAft>
              <a:buClr>
                <a:schemeClr val="dk2"/>
              </a:buClr>
              <a:buSzPts val="1100"/>
              <a:buFont typeface="Arial"/>
              <a:buNone/>
            </a:pPr>
            <a:r>
              <a:rPr lang="en"/>
              <a:t>The type of graph to use depends on the variable being summarized</a:t>
            </a:r>
            <a:endParaRPr/>
          </a:p>
          <a:p>
            <a:pPr indent="0" lvl="0" marL="0" rtl="0" algn="l">
              <a:spcBef>
                <a:spcPts val="1600"/>
              </a:spcBef>
              <a:spcAft>
                <a:spcPts val="0"/>
              </a:spcAft>
              <a:buClr>
                <a:schemeClr val="dk2"/>
              </a:buClr>
              <a:buSzPts val="1100"/>
              <a:buFont typeface="Arial"/>
              <a:buNone/>
            </a:pPr>
            <a:r>
              <a:rPr lang="en"/>
              <a:t>General goals for effective data presentation:</a:t>
            </a:r>
            <a:endParaRPr/>
          </a:p>
          <a:p>
            <a:pPr indent="-342900" lvl="0" marL="457200" rtl="0" algn="l">
              <a:spcBef>
                <a:spcPts val="1600"/>
              </a:spcBef>
              <a:spcAft>
                <a:spcPts val="0"/>
              </a:spcAft>
              <a:buSzPts val="1800"/>
              <a:buAutoNum type="arabicPeriod"/>
            </a:pPr>
            <a:r>
              <a:rPr lang="en"/>
              <a:t>Present data to display essential information</a:t>
            </a:r>
            <a:endParaRPr/>
          </a:p>
          <a:p>
            <a:pPr indent="-342900" lvl="0" marL="457200" rtl="0" algn="l">
              <a:spcBef>
                <a:spcPts val="0"/>
              </a:spcBef>
              <a:spcAft>
                <a:spcPts val="0"/>
              </a:spcAft>
              <a:buSzPts val="1800"/>
              <a:buAutoNum type="arabicPeriod"/>
            </a:pPr>
            <a:r>
              <a:rPr lang="en"/>
              <a:t>Communicate complex ideas clearly and accurately</a:t>
            </a:r>
            <a:endParaRPr/>
          </a:p>
          <a:p>
            <a:pPr indent="-342900" lvl="0" marL="457200" rtl="0" algn="l">
              <a:spcBef>
                <a:spcPts val="0"/>
              </a:spcBef>
              <a:spcAft>
                <a:spcPts val="0"/>
              </a:spcAft>
              <a:buSzPts val="1800"/>
              <a:buAutoNum type="arabicPeriod"/>
            </a:pPr>
            <a:r>
              <a:rPr lang="en"/>
              <a:t>Avoid distortion that might convey the wrong message</a:t>
            </a:r>
            <a:endParaRPr/>
          </a:p>
          <a:p>
            <a:pPr indent="0" lvl="0" marL="0" rtl="0" algn="l">
              <a:spcBef>
                <a:spcPts val="1600"/>
              </a:spcBef>
              <a:spcAft>
                <a:spcPts val="0"/>
              </a:spcAft>
              <a:buNone/>
            </a:pPr>
            <a:r>
              <a:rPr lang="en"/>
              <a:t>	This topic will be revisited in Course 7: Visual Analytics</a:t>
            </a:r>
            <a:endParaRPr/>
          </a:p>
          <a:p>
            <a:pPr indent="0" lvl="0" marL="0" rtl="0" algn="l">
              <a:spcBef>
                <a:spcPts val="1600"/>
              </a:spcBef>
              <a:spcAft>
                <a:spcPts val="1600"/>
              </a:spcAft>
              <a:buNone/>
            </a:pPr>
            <a:r>
              <a:t/>
            </a:r>
            <a:endParaRPr/>
          </a:p>
        </p:txBody>
      </p:sp>
      <p:pic>
        <p:nvPicPr>
          <p:cNvPr id="408" name="Google Shape;408;p63"/>
          <p:cNvPicPr preferRelativeResize="0"/>
          <p:nvPr/>
        </p:nvPicPr>
        <p:blipFill>
          <a:blip r:embed="rId3">
            <a:alphaModFix/>
          </a:blip>
          <a:stretch>
            <a:fillRect/>
          </a:stretch>
        </p:blipFill>
        <p:spPr>
          <a:xfrm>
            <a:off x="419875" y="4462500"/>
            <a:ext cx="398275" cy="398275"/>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2" name="Shape 412"/>
        <p:cNvGrpSpPr/>
        <p:nvPr/>
      </p:nvGrpSpPr>
      <p:grpSpPr>
        <a:xfrm>
          <a:off x="0" y="0"/>
          <a:ext cx="0" cy="0"/>
          <a:chOff x="0" y="0"/>
          <a:chExt cx="0" cy="0"/>
        </a:xfrm>
      </p:grpSpPr>
      <p:pic>
        <p:nvPicPr>
          <p:cNvPr id="413" name="Google Shape;413;p64"/>
          <p:cNvPicPr preferRelativeResize="0"/>
          <p:nvPr/>
        </p:nvPicPr>
        <p:blipFill>
          <a:blip r:embed="rId3">
            <a:alphaModFix/>
          </a:blip>
          <a:stretch>
            <a:fillRect/>
          </a:stretch>
        </p:blipFill>
        <p:spPr>
          <a:xfrm>
            <a:off x="1480275" y="1060650"/>
            <a:ext cx="5992300" cy="3924250"/>
          </a:xfrm>
          <a:prstGeom prst="rect">
            <a:avLst/>
          </a:prstGeom>
          <a:noFill/>
          <a:ln>
            <a:noFill/>
          </a:ln>
        </p:spPr>
      </p:pic>
      <p:sp>
        <p:nvSpPr>
          <p:cNvPr id="414" name="Google Shape;414;p64"/>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Examples of Graphical Displays</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8" name="Shape 418"/>
        <p:cNvGrpSpPr/>
        <p:nvPr/>
      </p:nvGrpSpPr>
      <p:grpSpPr>
        <a:xfrm>
          <a:off x="0" y="0"/>
          <a:ext cx="0" cy="0"/>
          <a:chOff x="0" y="0"/>
          <a:chExt cx="0" cy="0"/>
        </a:xfrm>
      </p:grpSpPr>
      <p:sp>
        <p:nvSpPr>
          <p:cNvPr id="419" name="Google Shape;419;p65"/>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Common Display Types</a:t>
            </a:r>
            <a:endParaRPr/>
          </a:p>
        </p:txBody>
      </p:sp>
      <p:sp>
        <p:nvSpPr>
          <p:cNvPr id="420" name="Google Shape;420;p65"/>
          <p:cNvSpPr txBox="1"/>
          <p:nvPr>
            <p:ph idx="1" type="body"/>
          </p:nvPr>
        </p:nvSpPr>
        <p:spPr>
          <a:xfrm>
            <a:off x="311700" y="1189975"/>
            <a:ext cx="8590800" cy="387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800"/>
              <a:t>Categorical:</a:t>
            </a:r>
            <a:r>
              <a:rPr b="1" lang="en" sz="1800"/>
              <a:t> </a:t>
            </a:r>
            <a:endParaRPr b="1" sz="1800"/>
          </a:p>
          <a:p>
            <a:pPr indent="0" lvl="0" marL="0" rtl="0" algn="l">
              <a:spcBef>
                <a:spcPts val="1600"/>
              </a:spcBef>
              <a:spcAft>
                <a:spcPts val="0"/>
              </a:spcAft>
              <a:buNone/>
            </a:pPr>
            <a:r>
              <a:rPr lang="en"/>
              <a:t>Frequency distribution </a:t>
            </a:r>
            <a:endParaRPr/>
          </a:p>
          <a:p>
            <a:pPr indent="0" lvl="0" marL="0" rtl="0" algn="l">
              <a:spcBef>
                <a:spcPts val="1600"/>
              </a:spcBef>
              <a:spcAft>
                <a:spcPts val="0"/>
              </a:spcAft>
              <a:buNone/>
            </a:pPr>
            <a:r>
              <a:t/>
            </a:r>
            <a:endParaRPr/>
          </a:p>
          <a:p>
            <a:pPr indent="0" lvl="0" marL="0" rtl="0" algn="l">
              <a:spcBef>
                <a:spcPts val="1600"/>
              </a:spcBef>
              <a:spcAft>
                <a:spcPts val="0"/>
              </a:spcAft>
              <a:buNone/>
            </a:pPr>
            <a:r>
              <a:rPr lang="en"/>
              <a:t> Bar chart</a:t>
            </a:r>
            <a:endParaRPr/>
          </a:p>
          <a:p>
            <a:pPr indent="0" lvl="0" marL="0" rtl="0" algn="l">
              <a:spcBef>
                <a:spcPts val="1600"/>
              </a:spcBef>
              <a:spcAft>
                <a:spcPts val="0"/>
              </a:spcAft>
              <a:buNone/>
            </a:pPr>
            <a:r>
              <a:t/>
            </a:r>
            <a:endParaRPr/>
          </a:p>
          <a:p>
            <a:pPr indent="0" lvl="0" marL="0" rtl="0" algn="l">
              <a:spcBef>
                <a:spcPts val="1600"/>
              </a:spcBef>
              <a:spcAft>
                <a:spcPts val="0"/>
              </a:spcAft>
              <a:buNone/>
            </a:pPr>
            <a:r>
              <a:rPr lang="en"/>
              <a:t> Pie chart</a:t>
            </a:r>
            <a:endParaRPr/>
          </a:p>
          <a:p>
            <a:pPr indent="0" lvl="0" marL="0" rtl="0" algn="l">
              <a:spcBef>
                <a:spcPts val="1600"/>
              </a:spcBef>
              <a:spcAft>
                <a:spcPts val="0"/>
              </a:spcAft>
              <a:buNone/>
            </a:pPr>
            <a:r>
              <a:t/>
            </a:r>
            <a:endParaRPr/>
          </a:p>
          <a:p>
            <a:pPr indent="0" lvl="0" marL="0" rtl="0" algn="l">
              <a:spcBef>
                <a:spcPts val="1600"/>
              </a:spcBef>
              <a:spcAft>
                <a:spcPts val="1600"/>
              </a:spcAft>
              <a:buNone/>
            </a:pPr>
            <a:r>
              <a:rPr lang="en"/>
              <a:t> Pareto diagram</a:t>
            </a:r>
            <a:endParaRPr/>
          </a:p>
        </p:txBody>
      </p:sp>
      <p:pic>
        <p:nvPicPr>
          <p:cNvPr id="421" name="Google Shape;421;p65"/>
          <p:cNvPicPr preferRelativeResize="0"/>
          <p:nvPr/>
        </p:nvPicPr>
        <p:blipFill>
          <a:blip r:embed="rId3">
            <a:alphaModFix/>
          </a:blip>
          <a:stretch>
            <a:fillRect/>
          </a:stretch>
        </p:blipFill>
        <p:spPr>
          <a:xfrm>
            <a:off x="5844351" y="852974"/>
            <a:ext cx="2813351" cy="2108375"/>
          </a:xfrm>
          <a:prstGeom prst="rect">
            <a:avLst/>
          </a:prstGeom>
          <a:noFill/>
          <a:ln>
            <a:noFill/>
          </a:ln>
        </p:spPr>
      </p:pic>
      <p:pic>
        <p:nvPicPr>
          <p:cNvPr id="422" name="Google Shape;422;p65"/>
          <p:cNvPicPr preferRelativeResize="0"/>
          <p:nvPr/>
        </p:nvPicPr>
        <p:blipFill>
          <a:blip r:embed="rId4">
            <a:alphaModFix/>
          </a:blip>
          <a:stretch>
            <a:fillRect/>
          </a:stretch>
        </p:blipFill>
        <p:spPr>
          <a:xfrm>
            <a:off x="5669750" y="3035125"/>
            <a:ext cx="3162550" cy="2108375"/>
          </a:xfrm>
          <a:prstGeom prst="rect">
            <a:avLst/>
          </a:prstGeom>
          <a:noFill/>
          <a:ln>
            <a:noFill/>
          </a:ln>
        </p:spPr>
      </p:pic>
      <p:pic>
        <p:nvPicPr>
          <p:cNvPr id="423" name="Google Shape;423;p65"/>
          <p:cNvPicPr preferRelativeResize="0"/>
          <p:nvPr/>
        </p:nvPicPr>
        <p:blipFill>
          <a:blip r:embed="rId5">
            <a:alphaModFix/>
          </a:blip>
          <a:stretch>
            <a:fillRect/>
          </a:stretch>
        </p:blipFill>
        <p:spPr>
          <a:xfrm>
            <a:off x="2131200" y="3123575"/>
            <a:ext cx="3296025" cy="1931475"/>
          </a:xfrm>
          <a:prstGeom prst="rect">
            <a:avLst/>
          </a:prstGeom>
          <a:noFill/>
          <a:ln>
            <a:noFill/>
          </a:ln>
        </p:spPr>
      </p:pic>
      <p:graphicFrame>
        <p:nvGraphicFramePr>
          <p:cNvPr id="424" name="Google Shape;424;p65"/>
          <p:cNvGraphicFramePr/>
          <p:nvPr/>
        </p:nvGraphicFramePr>
        <p:xfrm>
          <a:off x="3082975" y="1358788"/>
          <a:ext cx="3000000" cy="3000000"/>
        </p:xfrm>
        <a:graphic>
          <a:graphicData uri="http://schemas.openxmlformats.org/drawingml/2006/table">
            <a:tbl>
              <a:tblPr>
                <a:noFill/>
                <a:tableStyleId>{B34D9875-7519-451A-8F63-7CB06BBB5250}</a:tableStyleId>
              </a:tblPr>
              <a:tblGrid>
                <a:gridCol w="1153525"/>
                <a:gridCol w="990525"/>
              </a:tblGrid>
              <a:tr h="450150">
                <a:tc>
                  <a:txBody>
                    <a:bodyPr/>
                    <a:lstStyle/>
                    <a:p>
                      <a:pPr indent="0" lvl="0" marL="0" rtl="0" algn="l">
                        <a:spcBef>
                          <a:spcPts val="0"/>
                        </a:spcBef>
                        <a:spcAft>
                          <a:spcPts val="0"/>
                        </a:spcAft>
                        <a:buNone/>
                      </a:pPr>
                      <a:r>
                        <a:rPr lang="en" sz="1100"/>
                        <a:t>Favorite Color</a:t>
                      </a:r>
                      <a:endParaRPr sz="1100"/>
                    </a:p>
                  </a:txBody>
                  <a:tcPr marT="91425" marB="91425" marR="91425" marL="91425">
                    <a:solidFill>
                      <a:schemeClr val="lt2"/>
                    </a:solidFill>
                  </a:tcPr>
                </a:tc>
                <a:tc>
                  <a:txBody>
                    <a:bodyPr/>
                    <a:lstStyle/>
                    <a:p>
                      <a:pPr indent="0" lvl="0" marL="0" rtl="0" algn="l">
                        <a:spcBef>
                          <a:spcPts val="0"/>
                        </a:spcBef>
                        <a:spcAft>
                          <a:spcPts val="0"/>
                        </a:spcAft>
                        <a:buNone/>
                      </a:pPr>
                      <a:r>
                        <a:rPr lang="en" sz="1100"/>
                        <a:t>Frequency</a:t>
                      </a:r>
                      <a:endParaRPr sz="1100"/>
                    </a:p>
                  </a:txBody>
                  <a:tcPr marT="91425" marB="91425" marR="91425" marL="91425">
                    <a:solidFill>
                      <a:schemeClr val="lt2"/>
                    </a:solidFill>
                  </a:tcPr>
                </a:tc>
              </a:tr>
              <a:tr h="376975">
                <a:tc>
                  <a:txBody>
                    <a:bodyPr/>
                    <a:lstStyle/>
                    <a:p>
                      <a:pPr indent="0" lvl="0" marL="0" rtl="0" algn="l">
                        <a:spcBef>
                          <a:spcPts val="0"/>
                        </a:spcBef>
                        <a:spcAft>
                          <a:spcPts val="0"/>
                        </a:spcAft>
                        <a:buNone/>
                      </a:pPr>
                      <a:r>
                        <a:rPr lang="en" sz="1100"/>
                        <a:t>Magenta</a:t>
                      </a:r>
                      <a:endParaRPr sz="1100"/>
                    </a:p>
                  </a:txBody>
                  <a:tcPr marT="91425" marB="91425" marR="91425" marL="91425"/>
                </a:tc>
                <a:tc>
                  <a:txBody>
                    <a:bodyPr/>
                    <a:lstStyle/>
                    <a:p>
                      <a:pPr indent="0" lvl="0" marL="0" rtl="0" algn="l">
                        <a:spcBef>
                          <a:spcPts val="0"/>
                        </a:spcBef>
                        <a:spcAft>
                          <a:spcPts val="0"/>
                        </a:spcAft>
                        <a:buNone/>
                      </a:pPr>
                      <a:r>
                        <a:rPr lang="en" sz="1100"/>
                        <a:t>4</a:t>
                      </a:r>
                      <a:endParaRPr sz="1100"/>
                    </a:p>
                  </a:txBody>
                  <a:tcPr marT="91425" marB="91425" marR="91425" marL="91425"/>
                </a:tc>
              </a:tr>
              <a:tr h="376975">
                <a:tc>
                  <a:txBody>
                    <a:bodyPr/>
                    <a:lstStyle/>
                    <a:p>
                      <a:pPr indent="0" lvl="0" marL="0" rtl="0" algn="l">
                        <a:spcBef>
                          <a:spcPts val="0"/>
                        </a:spcBef>
                        <a:spcAft>
                          <a:spcPts val="0"/>
                        </a:spcAft>
                        <a:buNone/>
                      </a:pPr>
                      <a:r>
                        <a:rPr lang="en" sz="1100"/>
                        <a:t>Cerulean</a:t>
                      </a:r>
                      <a:endParaRPr sz="1100"/>
                    </a:p>
                  </a:txBody>
                  <a:tcPr marT="91425" marB="91425" marR="91425" marL="91425"/>
                </a:tc>
                <a:tc>
                  <a:txBody>
                    <a:bodyPr/>
                    <a:lstStyle/>
                    <a:p>
                      <a:pPr indent="0" lvl="0" marL="0" rtl="0" algn="l">
                        <a:spcBef>
                          <a:spcPts val="0"/>
                        </a:spcBef>
                        <a:spcAft>
                          <a:spcPts val="0"/>
                        </a:spcAft>
                        <a:buNone/>
                      </a:pPr>
                      <a:r>
                        <a:rPr lang="en" sz="1100"/>
                        <a:t>2</a:t>
                      </a:r>
                      <a:endParaRPr sz="1100"/>
                    </a:p>
                  </a:txBody>
                  <a:tcPr marT="91425" marB="91425" marR="91425" marL="91425"/>
                </a:tc>
              </a:tr>
              <a:tr h="303350">
                <a:tc>
                  <a:txBody>
                    <a:bodyPr/>
                    <a:lstStyle/>
                    <a:p>
                      <a:pPr indent="0" lvl="0" marL="0" rtl="0" algn="l">
                        <a:spcBef>
                          <a:spcPts val="0"/>
                        </a:spcBef>
                        <a:spcAft>
                          <a:spcPts val="0"/>
                        </a:spcAft>
                        <a:buNone/>
                      </a:pPr>
                      <a:r>
                        <a:rPr lang="en" sz="1100"/>
                        <a:t>Black</a:t>
                      </a:r>
                      <a:endParaRPr sz="1100"/>
                    </a:p>
                  </a:txBody>
                  <a:tcPr marT="91425" marB="91425" marR="91425" marL="91425"/>
                </a:tc>
                <a:tc>
                  <a:txBody>
                    <a:bodyPr/>
                    <a:lstStyle/>
                    <a:p>
                      <a:pPr indent="0" lvl="0" marL="0" rtl="0" algn="l">
                        <a:spcBef>
                          <a:spcPts val="0"/>
                        </a:spcBef>
                        <a:spcAft>
                          <a:spcPts val="0"/>
                        </a:spcAft>
                        <a:buNone/>
                      </a:pPr>
                      <a:r>
                        <a:rPr lang="en" sz="1100"/>
                        <a:t>9</a:t>
                      </a:r>
                      <a:endParaRPr sz="1100"/>
                    </a:p>
                  </a:txBody>
                  <a:tcPr marT="91425" marB="91425" marR="91425" marL="91425"/>
                </a:tc>
              </a:tr>
            </a:tbl>
          </a:graphicData>
        </a:graphic>
      </p:graphicFrame>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8" name="Shape 428"/>
        <p:cNvGrpSpPr/>
        <p:nvPr/>
      </p:nvGrpSpPr>
      <p:grpSpPr>
        <a:xfrm>
          <a:off x="0" y="0"/>
          <a:ext cx="0" cy="0"/>
          <a:chOff x="0" y="0"/>
          <a:chExt cx="0" cy="0"/>
        </a:xfrm>
      </p:grpSpPr>
      <p:sp>
        <p:nvSpPr>
          <p:cNvPr id="429" name="Google Shape;429;p66"/>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Pareto Principle</a:t>
            </a:r>
            <a:endParaRPr/>
          </a:p>
        </p:txBody>
      </p:sp>
      <p:sp>
        <p:nvSpPr>
          <p:cNvPr id="430" name="Google Shape;430;p66"/>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the 19th century, Vilfredo Pareto observed that 20% of the pea pods in his garden contained 80% of the peas. He was also an economist, and in 1896, he published a paper demonstrating that around 80% of the land in Italy was owned by 20% of the population.</a:t>
            </a:r>
            <a:endParaRPr/>
          </a:p>
          <a:p>
            <a:pPr indent="0" lvl="0" marL="0" rtl="0" algn="l">
              <a:spcBef>
                <a:spcPts val="1600"/>
              </a:spcBef>
              <a:spcAft>
                <a:spcPts val="1600"/>
              </a:spcAft>
              <a:buNone/>
            </a:pPr>
            <a:r>
              <a:rPr lang="en"/>
              <a:t>The Pareto Principle describes </a:t>
            </a:r>
            <a:r>
              <a:rPr lang="en"/>
              <a:t>any phenomenon where a small percentage of factors is responsible for a large percentage of the effect. A Pareto Diagram is a bar chart with the categories in descending order, and a line drawn on top showing the cumulative percentage, allowing you to easily find which categories are cause 80% of the effect, and which cause the remaining 20%.</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4" name="Shape 434"/>
        <p:cNvGrpSpPr/>
        <p:nvPr/>
      </p:nvGrpSpPr>
      <p:grpSpPr>
        <a:xfrm>
          <a:off x="0" y="0"/>
          <a:ext cx="0" cy="0"/>
          <a:chOff x="0" y="0"/>
          <a:chExt cx="0" cy="0"/>
        </a:xfrm>
      </p:grpSpPr>
      <p:sp>
        <p:nvSpPr>
          <p:cNvPr id="435" name="Google Shape;435;p67"/>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Pareto Principle</a:t>
            </a:r>
            <a:endParaRPr/>
          </a:p>
        </p:txBody>
      </p:sp>
      <p:pic>
        <p:nvPicPr>
          <p:cNvPr id="436" name="Google Shape;436;p67"/>
          <p:cNvPicPr preferRelativeResize="0"/>
          <p:nvPr/>
        </p:nvPicPr>
        <p:blipFill>
          <a:blip r:embed="rId3">
            <a:alphaModFix/>
          </a:blip>
          <a:stretch>
            <a:fillRect/>
          </a:stretch>
        </p:blipFill>
        <p:spPr>
          <a:xfrm>
            <a:off x="2128575" y="1259300"/>
            <a:ext cx="4886851" cy="3686275"/>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0" name="Shape 440"/>
        <p:cNvGrpSpPr/>
        <p:nvPr/>
      </p:nvGrpSpPr>
      <p:grpSpPr>
        <a:xfrm>
          <a:off x="0" y="0"/>
          <a:ext cx="0" cy="0"/>
          <a:chOff x="0" y="0"/>
          <a:chExt cx="0" cy="0"/>
        </a:xfrm>
      </p:grpSpPr>
      <p:sp>
        <p:nvSpPr>
          <p:cNvPr id="441" name="Google Shape;441;p68"/>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Frequency Distribution Table</a:t>
            </a:r>
            <a:endParaRPr/>
          </a:p>
        </p:txBody>
      </p:sp>
      <p:graphicFrame>
        <p:nvGraphicFramePr>
          <p:cNvPr id="442" name="Google Shape;442;p68"/>
          <p:cNvGraphicFramePr/>
          <p:nvPr/>
        </p:nvGraphicFramePr>
        <p:xfrm>
          <a:off x="311700" y="2114425"/>
          <a:ext cx="3000000" cy="3000000"/>
        </p:xfrm>
        <a:graphic>
          <a:graphicData uri="http://schemas.openxmlformats.org/drawingml/2006/table">
            <a:tbl>
              <a:tblPr>
                <a:noFill/>
                <a:tableStyleId>{B34D9875-7519-451A-8F63-7CB06BBB5250}</a:tableStyleId>
              </a:tblPr>
              <a:tblGrid>
                <a:gridCol w="2501300"/>
                <a:gridCol w="2501300"/>
              </a:tblGrid>
              <a:tr h="433175">
                <a:tc>
                  <a:txBody>
                    <a:bodyPr/>
                    <a:lstStyle/>
                    <a:p>
                      <a:pPr indent="0" lvl="0" marL="0" rtl="0" algn="l">
                        <a:spcBef>
                          <a:spcPts val="0"/>
                        </a:spcBef>
                        <a:spcAft>
                          <a:spcPts val="0"/>
                        </a:spcAft>
                        <a:buNone/>
                      </a:pPr>
                      <a:r>
                        <a:rPr lang="en"/>
                        <a:t>Hospital Unit</a:t>
                      </a:r>
                      <a:endParaRPr/>
                    </a:p>
                  </a:txBody>
                  <a:tcPr marT="91425" marB="91425" marR="91425" marL="91425">
                    <a:solidFill>
                      <a:schemeClr val="dk1"/>
                    </a:solidFill>
                  </a:tcPr>
                </a:tc>
                <a:tc>
                  <a:txBody>
                    <a:bodyPr/>
                    <a:lstStyle/>
                    <a:p>
                      <a:pPr indent="0" lvl="0" marL="0" rtl="0" algn="l">
                        <a:spcBef>
                          <a:spcPts val="0"/>
                        </a:spcBef>
                        <a:spcAft>
                          <a:spcPts val="0"/>
                        </a:spcAft>
                        <a:buNone/>
                      </a:pPr>
                      <a:r>
                        <a:rPr lang="en"/>
                        <a:t>Number of Patients</a:t>
                      </a:r>
                      <a:endParaRPr/>
                    </a:p>
                  </a:txBody>
                  <a:tcPr marT="91425" marB="91425" marR="91425" marL="91425">
                    <a:solidFill>
                      <a:schemeClr val="dk1"/>
                    </a:solidFill>
                  </a:tcPr>
                </a:tc>
              </a:tr>
              <a:tr h="433175">
                <a:tc>
                  <a:txBody>
                    <a:bodyPr/>
                    <a:lstStyle/>
                    <a:p>
                      <a:pPr indent="0" lvl="0" marL="0" rtl="0" algn="l">
                        <a:spcBef>
                          <a:spcPts val="0"/>
                        </a:spcBef>
                        <a:spcAft>
                          <a:spcPts val="0"/>
                        </a:spcAft>
                        <a:buNone/>
                      </a:pPr>
                      <a:r>
                        <a:rPr lang="en"/>
                        <a:t>Cardiac Care</a:t>
                      </a:r>
                      <a:endParaRPr/>
                    </a:p>
                  </a:txBody>
                  <a:tcPr marT="91425" marB="91425" marR="91425" marL="91425"/>
                </a:tc>
                <a:tc>
                  <a:txBody>
                    <a:bodyPr/>
                    <a:lstStyle/>
                    <a:p>
                      <a:pPr indent="0" lvl="0" marL="0" rtl="0" algn="l">
                        <a:spcBef>
                          <a:spcPts val="0"/>
                        </a:spcBef>
                        <a:spcAft>
                          <a:spcPts val="0"/>
                        </a:spcAft>
                        <a:buNone/>
                      </a:pPr>
                      <a:r>
                        <a:rPr lang="en"/>
                        <a:t>1,052</a:t>
                      </a:r>
                      <a:endParaRPr/>
                    </a:p>
                  </a:txBody>
                  <a:tcPr marT="91425" marB="91425" marR="91425" marL="91425"/>
                </a:tc>
              </a:tr>
              <a:tr h="433175">
                <a:tc>
                  <a:txBody>
                    <a:bodyPr/>
                    <a:lstStyle/>
                    <a:p>
                      <a:pPr indent="0" lvl="0" marL="0" rtl="0" algn="l">
                        <a:spcBef>
                          <a:spcPts val="0"/>
                        </a:spcBef>
                        <a:spcAft>
                          <a:spcPts val="0"/>
                        </a:spcAft>
                        <a:buNone/>
                      </a:pPr>
                      <a:r>
                        <a:rPr lang="en"/>
                        <a:t>Emergency</a:t>
                      </a:r>
                      <a:endParaRPr/>
                    </a:p>
                  </a:txBody>
                  <a:tcPr marT="91425" marB="91425" marR="91425" marL="91425"/>
                </a:tc>
                <a:tc>
                  <a:txBody>
                    <a:bodyPr/>
                    <a:lstStyle/>
                    <a:p>
                      <a:pPr indent="0" lvl="0" marL="0" rtl="0" algn="l">
                        <a:spcBef>
                          <a:spcPts val="0"/>
                        </a:spcBef>
                        <a:spcAft>
                          <a:spcPts val="0"/>
                        </a:spcAft>
                        <a:buNone/>
                      </a:pPr>
                      <a:r>
                        <a:rPr lang="en"/>
                        <a:t>2,245</a:t>
                      </a:r>
                      <a:endParaRPr/>
                    </a:p>
                  </a:txBody>
                  <a:tcPr marT="91425" marB="91425" marR="91425" marL="91425"/>
                </a:tc>
              </a:tr>
              <a:tr h="433175">
                <a:tc>
                  <a:txBody>
                    <a:bodyPr/>
                    <a:lstStyle/>
                    <a:p>
                      <a:pPr indent="0" lvl="0" marL="0" rtl="0" algn="l">
                        <a:spcBef>
                          <a:spcPts val="0"/>
                        </a:spcBef>
                        <a:spcAft>
                          <a:spcPts val="0"/>
                        </a:spcAft>
                        <a:buNone/>
                      </a:pPr>
                      <a:r>
                        <a:rPr lang="en"/>
                        <a:t>Intensive Care</a:t>
                      </a:r>
                      <a:endParaRPr/>
                    </a:p>
                  </a:txBody>
                  <a:tcPr marT="91425" marB="91425" marR="91425" marL="91425"/>
                </a:tc>
                <a:tc>
                  <a:txBody>
                    <a:bodyPr/>
                    <a:lstStyle/>
                    <a:p>
                      <a:pPr indent="0" lvl="0" marL="0" rtl="0" algn="l">
                        <a:spcBef>
                          <a:spcPts val="0"/>
                        </a:spcBef>
                        <a:spcAft>
                          <a:spcPts val="0"/>
                        </a:spcAft>
                        <a:buNone/>
                      </a:pPr>
                      <a:r>
                        <a:rPr lang="en"/>
                        <a:t>340</a:t>
                      </a:r>
                      <a:endParaRPr/>
                    </a:p>
                  </a:txBody>
                  <a:tcPr marT="91425" marB="91425" marR="91425" marL="91425"/>
                </a:tc>
              </a:tr>
              <a:tr h="433175">
                <a:tc>
                  <a:txBody>
                    <a:bodyPr/>
                    <a:lstStyle/>
                    <a:p>
                      <a:pPr indent="0" lvl="0" marL="0" rtl="0" algn="l">
                        <a:spcBef>
                          <a:spcPts val="0"/>
                        </a:spcBef>
                        <a:spcAft>
                          <a:spcPts val="0"/>
                        </a:spcAft>
                        <a:buNone/>
                      </a:pPr>
                      <a:r>
                        <a:rPr lang="en"/>
                        <a:t>Maternity</a:t>
                      </a:r>
                      <a:endParaRPr/>
                    </a:p>
                  </a:txBody>
                  <a:tcPr marT="91425" marB="91425" marR="91425" marL="91425"/>
                </a:tc>
                <a:tc>
                  <a:txBody>
                    <a:bodyPr/>
                    <a:lstStyle/>
                    <a:p>
                      <a:pPr indent="0" lvl="0" marL="0" rtl="0" algn="l">
                        <a:spcBef>
                          <a:spcPts val="0"/>
                        </a:spcBef>
                        <a:spcAft>
                          <a:spcPts val="0"/>
                        </a:spcAft>
                        <a:buNone/>
                      </a:pPr>
                      <a:r>
                        <a:rPr lang="en"/>
                        <a:t>552</a:t>
                      </a:r>
                      <a:endParaRPr/>
                    </a:p>
                  </a:txBody>
                  <a:tcPr marT="91425" marB="91425" marR="91425" marL="91425"/>
                </a:tc>
              </a:tr>
              <a:tr h="433175">
                <a:tc>
                  <a:txBody>
                    <a:bodyPr/>
                    <a:lstStyle/>
                    <a:p>
                      <a:pPr indent="0" lvl="0" marL="0" rtl="0" algn="l">
                        <a:spcBef>
                          <a:spcPts val="0"/>
                        </a:spcBef>
                        <a:spcAft>
                          <a:spcPts val="0"/>
                        </a:spcAft>
                        <a:buNone/>
                      </a:pPr>
                      <a:r>
                        <a:rPr lang="en"/>
                        <a:t>Surgery</a:t>
                      </a:r>
                      <a:endParaRPr/>
                    </a:p>
                  </a:txBody>
                  <a:tcPr marT="91425" marB="91425" marR="91425" marL="91425"/>
                </a:tc>
                <a:tc>
                  <a:txBody>
                    <a:bodyPr/>
                    <a:lstStyle/>
                    <a:p>
                      <a:pPr indent="0" lvl="0" marL="0" rtl="0" algn="l">
                        <a:spcBef>
                          <a:spcPts val="0"/>
                        </a:spcBef>
                        <a:spcAft>
                          <a:spcPts val="0"/>
                        </a:spcAft>
                        <a:buNone/>
                      </a:pPr>
                      <a:r>
                        <a:rPr lang="en"/>
                        <a:t>4,630</a:t>
                      </a:r>
                      <a:endParaRPr/>
                    </a:p>
                  </a:txBody>
                  <a:tcPr marT="91425" marB="91425" marR="91425" marL="91425"/>
                </a:tc>
              </a:tr>
            </a:tbl>
          </a:graphicData>
        </a:graphic>
      </p:graphicFrame>
      <p:pic>
        <p:nvPicPr>
          <p:cNvPr id="443" name="Google Shape;443;p68"/>
          <p:cNvPicPr preferRelativeResize="0"/>
          <p:nvPr/>
        </p:nvPicPr>
        <p:blipFill>
          <a:blip r:embed="rId3">
            <a:alphaModFix/>
          </a:blip>
          <a:stretch>
            <a:fillRect/>
          </a:stretch>
        </p:blipFill>
        <p:spPr>
          <a:xfrm>
            <a:off x="6051625" y="2205025"/>
            <a:ext cx="3057525" cy="2257425"/>
          </a:xfrm>
          <a:prstGeom prst="rect">
            <a:avLst/>
          </a:prstGeom>
          <a:noFill/>
          <a:ln>
            <a:noFill/>
          </a:ln>
        </p:spPr>
      </p:pic>
      <p:sp>
        <p:nvSpPr>
          <p:cNvPr id="444" name="Google Shape;444;p68"/>
          <p:cNvSpPr/>
          <p:nvPr/>
        </p:nvSpPr>
        <p:spPr>
          <a:xfrm>
            <a:off x="5399725" y="3005850"/>
            <a:ext cx="651900" cy="351000"/>
          </a:xfrm>
          <a:prstGeom prst="rightArrow">
            <a:avLst>
              <a:gd fmla="val 50000" name="adj1"/>
              <a:gd fmla="val 50000" name="adj2"/>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68"/>
          <p:cNvSpPr txBox="1"/>
          <p:nvPr/>
        </p:nvSpPr>
        <p:spPr>
          <a:xfrm>
            <a:off x="304375" y="1272325"/>
            <a:ext cx="7341000" cy="85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Open Sans"/>
                <a:ea typeface="Open Sans"/>
                <a:cs typeface="Open Sans"/>
                <a:sym typeface="Open Sans"/>
              </a:rPr>
              <a:t>Key Vocabulary:</a:t>
            </a:r>
            <a:endParaRPr sz="1800">
              <a:latin typeface="Open Sans"/>
              <a:ea typeface="Open Sans"/>
              <a:cs typeface="Open Sans"/>
              <a:sym typeface="Open Sans"/>
            </a:endParaRPr>
          </a:p>
          <a:p>
            <a:pPr indent="0" lvl="0" marL="0" rtl="0" algn="l">
              <a:spcBef>
                <a:spcPts val="0"/>
              </a:spcBef>
              <a:spcAft>
                <a:spcPts val="0"/>
              </a:spcAft>
              <a:buNone/>
            </a:pPr>
            <a:r>
              <a:rPr b="1" lang="en" sz="1800">
                <a:latin typeface="Open Sans"/>
                <a:ea typeface="Open Sans"/>
                <a:cs typeface="Open Sans"/>
                <a:sym typeface="Open Sans"/>
              </a:rPr>
              <a:t>Frequency</a:t>
            </a:r>
            <a:r>
              <a:rPr lang="en" sz="1800">
                <a:latin typeface="Open Sans"/>
                <a:ea typeface="Open Sans"/>
                <a:cs typeface="Open Sans"/>
                <a:sym typeface="Open Sans"/>
              </a:rPr>
              <a:t> = Count = Number of Occurrences</a:t>
            </a:r>
            <a:endParaRPr sz="1800">
              <a:latin typeface="Open Sans"/>
              <a:ea typeface="Open Sans"/>
              <a:cs typeface="Open Sans"/>
              <a:sym typeface="Open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444"/>
                                        </p:tgtEl>
                                        <p:attrNameLst>
                                          <p:attrName>style.visibility</p:attrName>
                                        </p:attrNameLst>
                                      </p:cBhvr>
                                      <p:to>
                                        <p:strVal val="visible"/>
                                      </p:to>
                                    </p:set>
                                    <p:anim calcmode="lin" valueType="num">
                                      <p:cBhvr additive="base">
                                        <p:cTn dur="1000"/>
                                        <p:tgtEl>
                                          <p:spTgt spid="444"/>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443"/>
                                        </p:tgtEl>
                                        <p:attrNameLst>
                                          <p:attrName>style.visibility</p:attrName>
                                        </p:attrNameLst>
                                      </p:cBhvr>
                                      <p:to>
                                        <p:strVal val="visible"/>
                                      </p:to>
                                    </p:set>
                                    <p:anim calcmode="lin" valueType="num">
                                      <p:cBhvr additive="base">
                                        <p:cTn dur="1000"/>
                                        <p:tgtEl>
                                          <p:spTgt spid="443"/>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9" name="Shape 449"/>
        <p:cNvGrpSpPr/>
        <p:nvPr/>
      </p:nvGrpSpPr>
      <p:grpSpPr>
        <a:xfrm>
          <a:off x="0" y="0"/>
          <a:ext cx="0" cy="0"/>
          <a:chOff x="0" y="0"/>
          <a:chExt cx="0" cy="0"/>
        </a:xfrm>
      </p:grpSpPr>
      <p:sp>
        <p:nvSpPr>
          <p:cNvPr id="450" name="Google Shape;450;p69"/>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Common Display Types</a:t>
            </a:r>
            <a:endParaRPr/>
          </a:p>
        </p:txBody>
      </p:sp>
      <p:sp>
        <p:nvSpPr>
          <p:cNvPr id="451" name="Google Shape;451;p69"/>
          <p:cNvSpPr txBox="1"/>
          <p:nvPr>
            <p:ph idx="2" type="body"/>
          </p:nvPr>
        </p:nvSpPr>
        <p:spPr>
          <a:xfrm>
            <a:off x="336600" y="1647175"/>
            <a:ext cx="39999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800"/>
              <a:t>Quantitative</a:t>
            </a:r>
            <a:r>
              <a:rPr b="1" lang="en" sz="1800"/>
              <a:t>:</a:t>
            </a:r>
            <a:endParaRPr b="1" sz="1800"/>
          </a:p>
          <a:p>
            <a:pPr indent="0" lvl="0" marL="0" rtl="0" algn="l">
              <a:spcBef>
                <a:spcPts val="1600"/>
              </a:spcBef>
              <a:spcAft>
                <a:spcPts val="0"/>
              </a:spcAft>
              <a:buNone/>
            </a:pPr>
            <a:r>
              <a:rPr lang="en"/>
              <a:t>Line chart</a:t>
            </a:r>
            <a:endParaRPr/>
          </a:p>
          <a:p>
            <a:pPr indent="0" lvl="0" marL="0" rtl="0" algn="l">
              <a:spcBef>
                <a:spcPts val="1600"/>
              </a:spcBef>
              <a:spcAft>
                <a:spcPts val="0"/>
              </a:spcAft>
              <a:buNone/>
            </a:pPr>
            <a:r>
              <a:rPr lang="en"/>
              <a:t>Histogram (and Ogive)</a:t>
            </a:r>
            <a:endParaRPr/>
          </a:p>
          <a:p>
            <a:pPr indent="0" lvl="0" marL="0" rtl="0" algn="l">
              <a:spcBef>
                <a:spcPts val="1600"/>
              </a:spcBef>
              <a:spcAft>
                <a:spcPts val="0"/>
              </a:spcAft>
              <a:buNone/>
            </a:pPr>
            <a:r>
              <a:rPr lang="en"/>
              <a:t>Boxplot</a:t>
            </a:r>
            <a:endParaRPr/>
          </a:p>
          <a:p>
            <a:pPr indent="0" lvl="0" marL="0" rtl="0" algn="l">
              <a:spcBef>
                <a:spcPts val="1600"/>
              </a:spcBef>
              <a:spcAft>
                <a:spcPts val="1600"/>
              </a:spcAft>
              <a:buNone/>
            </a:pPr>
            <a:r>
              <a:rPr lang="en"/>
              <a:t>Scatter plot</a:t>
            </a:r>
            <a:endParaRPr/>
          </a:p>
        </p:txBody>
      </p:sp>
      <p:pic>
        <p:nvPicPr>
          <p:cNvPr id="452" name="Google Shape;452;p69"/>
          <p:cNvPicPr preferRelativeResize="0"/>
          <p:nvPr/>
        </p:nvPicPr>
        <p:blipFill>
          <a:blip r:embed="rId3">
            <a:alphaModFix/>
          </a:blip>
          <a:stretch>
            <a:fillRect/>
          </a:stretch>
        </p:blipFill>
        <p:spPr>
          <a:xfrm>
            <a:off x="3180175" y="1342375"/>
            <a:ext cx="2441975" cy="1477950"/>
          </a:xfrm>
          <a:prstGeom prst="rect">
            <a:avLst/>
          </a:prstGeom>
          <a:noFill/>
          <a:ln>
            <a:noFill/>
          </a:ln>
        </p:spPr>
      </p:pic>
      <p:pic>
        <p:nvPicPr>
          <p:cNvPr id="453" name="Google Shape;453;p69"/>
          <p:cNvPicPr preferRelativeResize="0"/>
          <p:nvPr/>
        </p:nvPicPr>
        <p:blipFill>
          <a:blip r:embed="rId4">
            <a:alphaModFix/>
          </a:blip>
          <a:stretch>
            <a:fillRect/>
          </a:stretch>
        </p:blipFill>
        <p:spPr>
          <a:xfrm>
            <a:off x="6139775" y="1213038"/>
            <a:ext cx="2604950" cy="1736625"/>
          </a:xfrm>
          <a:prstGeom prst="rect">
            <a:avLst/>
          </a:prstGeom>
          <a:noFill/>
          <a:ln>
            <a:noFill/>
          </a:ln>
        </p:spPr>
      </p:pic>
      <p:pic>
        <p:nvPicPr>
          <p:cNvPr id="454" name="Google Shape;454;p69"/>
          <p:cNvPicPr preferRelativeResize="0"/>
          <p:nvPr/>
        </p:nvPicPr>
        <p:blipFill rotWithShape="1">
          <a:blip r:embed="rId5">
            <a:alphaModFix/>
          </a:blip>
          <a:srcRect b="0" l="51774" r="0" t="0"/>
          <a:stretch/>
        </p:blipFill>
        <p:spPr>
          <a:xfrm>
            <a:off x="3867037" y="2949650"/>
            <a:ext cx="1409915" cy="2087100"/>
          </a:xfrm>
          <a:prstGeom prst="rect">
            <a:avLst/>
          </a:prstGeom>
          <a:noFill/>
          <a:ln>
            <a:noFill/>
          </a:ln>
        </p:spPr>
      </p:pic>
      <p:pic>
        <p:nvPicPr>
          <p:cNvPr id="455" name="Google Shape;455;p69"/>
          <p:cNvPicPr preferRelativeResize="0"/>
          <p:nvPr/>
        </p:nvPicPr>
        <p:blipFill>
          <a:blip r:embed="rId6">
            <a:alphaModFix/>
          </a:blip>
          <a:stretch>
            <a:fillRect/>
          </a:stretch>
        </p:blipFill>
        <p:spPr>
          <a:xfrm>
            <a:off x="6203877" y="3147712"/>
            <a:ext cx="2476739" cy="1889038"/>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9" name="Shape 459"/>
        <p:cNvGrpSpPr/>
        <p:nvPr/>
      </p:nvGrpSpPr>
      <p:grpSpPr>
        <a:xfrm>
          <a:off x="0" y="0"/>
          <a:ext cx="0" cy="0"/>
          <a:chOff x="0" y="0"/>
          <a:chExt cx="0" cy="0"/>
        </a:xfrm>
      </p:grpSpPr>
      <p:sp>
        <p:nvSpPr>
          <p:cNvPr id="460" name="Google Shape;460;p70"/>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Learn By Doing: Make Histograms, Scatterplots, &amp; Boxplots in Python</a:t>
            </a:r>
            <a:endParaRPr/>
          </a:p>
        </p:txBody>
      </p:sp>
      <p:sp>
        <p:nvSpPr>
          <p:cNvPr id="461" name="Google Shape;461;p70"/>
          <p:cNvSpPr txBox="1"/>
          <p:nvPr>
            <p:ph idx="1" type="body"/>
          </p:nvPr>
        </p:nvSpPr>
        <p:spPr>
          <a:xfrm>
            <a:off x="311700" y="1647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Let’s go to the repo and open Jupyter if you don’t have it open already:</a:t>
            </a:r>
            <a:endParaRPr>
              <a:latin typeface="Courier New"/>
              <a:ea typeface="Courier New"/>
              <a:cs typeface="Courier New"/>
              <a:sym typeface="Courier New"/>
            </a:endParaRPr>
          </a:p>
          <a:p>
            <a:pPr indent="0" lvl="0" marL="0" rtl="0" algn="l">
              <a:spcBef>
                <a:spcPts val="1600"/>
              </a:spcBef>
              <a:spcAft>
                <a:spcPts val="0"/>
              </a:spcAft>
              <a:buNone/>
            </a:pPr>
            <a:r>
              <a:rPr lang="en">
                <a:latin typeface="Courier New"/>
                <a:ea typeface="Courier New"/>
                <a:cs typeface="Courier New"/>
                <a:sym typeface="Courier New"/>
              </a:rPr>
              <a:t>$ </a:t>
            </a:r>
            <a:r>
              <a:rPr lang="en">
                <a:latin typeface="Courier New"/>
                <a:ea typeface="Courier New"/>
                <a:cs typeface="Courier New"/>
                <a:sym typeface="Courier New"/>
              </a:rPr>
              <a:t>j</a:t>
            </a:r>
            <a:r>
              <a:rPr lang="en">
                <a:latin typeface="Courier New"/>
                <a:ea typeface="Courier New"/>
                <a:cs typeface="Courier New"/>
                <a:sym typeface="Courier New"/>
              </a:rPr>
              <a:t>upyter lab </a:t>
            </a:r>
            <a:br>
              <a:rPr lang="en">
                <a:latin typeface="Courier New"/>
                <a:ea typeface="Courier New"/>
                <a:cs typeface="Courier New"/>
                <a:sym typeface="Courier New"/>
              </a:rPr>
            </a:br>
            <a:r>
              <a:rPr lang="en">
                <a:latin typeface="Courier New"/>
                <a:ea typeface="Courier New"/>
                <a:cs typeface="Courier New"/>
                <a:sym typeface="Courier New"/>
              </a:rPr>
              <a:t>(or $ jupyter notebook)</a:t>
            </a:r>
            <a:endParaRPr>
              <a:latin typeface="Courier New"/>
              <a:ea typeface="Courier New"/>
              <a:cs typeface="Courier New"/>
              <a:sym typeface="Courier New"/>
            </a:endParaRPr>
          </a:p>
          <a:p>
            <a:pPr indent="0" lvl="0" marL="0" rtl="0" algn="l">
              <a:spcBef>
                <a:spcPts val="1600"/>
              </a:spcBef>
              <a:spcAft>
                <a:spcPts val="1600"/>
              </a:spcAft>
              <a:buNone/>
            </a:pPr>
            <a:r>
              <a:rPr lang="en"/>
              <a:t>Now we’ll work through notebooks 1-1, 1-2, and 1-3.</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5" name="Shape 465"/>
        <p:cNvGrpSpPr/>
        <p:nvPr/>
      </p:nvGrpSpPr>
      <p:grpSpPr>
        <a:xfrm>
          <a:off x="0" y="0"/>
          <a:ext cx="0" cy="0"/>
          <a:chOff x="0" y="0"/>
          <a:chExt cx="0" cy="0"/>
        </a:xfrm>
      </p:grpSpPr>
      <p:sp>
        <p:nvSpPr>
          <p:cNvPr id="466" name="Google Shape;466;p71"/>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Quick Note on Notebooks</a:t>
            </a:r>
            <a:endParaRPr/>
          </a:p>
        </p:txBody>
      </p:sp>
      <p:sp>
        <p:nvSpPr>
          <p:cNvPr id="467" name="Google Shape;467;p71"/>
          <p:cNvSpPr txBox="1"/>
          <p:nvPr>
            <p:ph idx="1" type="body"/>
          </p:nvPr>
        </p:nvSpPr>
        <p:spPr>
          <a:xfrm>
            <a:off x="311700" y="1190125"/>
            <a:ext cx="8520600" cy="381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Notebooks are awesome for experimenting and exploration, but they enable bad habits.</a:t>
            </a:r>
            <a:endParaRPr/>
          </a:p>
          <a:p>
            <a:pPr indent="0" lvl="0" marL="0" rtl="0" algn="l">
              <a:spcBef>
                <a:spcPts val="1600"/>
              </a:spcBef>
              <a:spcAft>
                <a:spcPts val="0"/>
              </a:spcAft>
              <a:buNone/>
            </a:pPr>
            <a:r>
              <a:rPr lang="en" u="sng">
                <a:solidFill>
                  <a:schemeClr val="hlink"/>
                </a:solidFill>
                <a:hlinkClick r:id="rId3"/>
              </a:rPr>
              <a:t>https://www.youtube.com/watch?v=7jiPeIFXb6U</a:t>
            </a:r>
            <a:endParaRPr/>
          </a:p>
          <a:p>
            <a:pPr indent="0" lvl="0" marL="0" rtl="0" algn="l">
              <a:spcBef>
                <a:spcPts val="1600"/>
              </a:spcBef>
              <a:spcAft>
                <a:spcPts val="0"/>
              </a:spcAft>
              <a:buNone/>
            </a:pPr>
            <a:r>
              <a:rPr lang="en"/>
              <a:t>A few quick recommendations when using notebooks:</a:t>
            </a:r>
            <a:endParaRPr/>
          </a:p>
          <a:p>
            <a:pPr indent="-342900" lvl="0" marL="457200" rtl="0" algn="l">
              <a:spcBef>
                <a:spcPts val="1600"/>
              </a:spcBef>
              <a:spcAft>
                <a:spcPts val="0"/>
              </a:spcAft>
              <a:buSzPts val="1800"/>
              <a:buChar char="●"/>
            </a:pPr>
            <a:r>
              <a:rPr lang="en"/>
              <a:t>Always give them a name (No Untitled15.ipynb!)</a:t>
            </a:r>
            <a:endParaRPr/>
          </a:p>
          <a:p>
            <a:pPr indent="-342900" lvl="0" marL="457200" rtl="0" algn="l">
              <a:spcBef>
                <a:spcPts val="0"/>
              </a:spcBef>
              <a:spcAft>
                <a:spcPts val="0"/>
              </a:spcAft>
              <a:buSzPts val="1800"/>
              <a:buChar char="●"/>
            </a:pPr>
            <a:r>
              <a:rPr lang="en"/>
              <a:t>Use markdown cells instead of comments for narrative (still use comments to describe code)</a:t>
            </a:r>
            <a:endParaRPr/>
          </a:p>
          <a:p>
            <a:pPr indent="-342900" lvl="0" marL="457200" rtl="0" algn="l">
              <a:spcBef>
                <a:spcPts val="0"/>
              </a:spcBef>
              <a:spcAft>
                <a:spcPts val="0"/>
              </a:spcAft>
              <a:buSzPts val="1800"/>
              <a:buChar char="●"/>
            </a:pPr>
            <a:r>
              <a:rPr lang="en"/>
              <a:t>Always restart the kernel, clear all the output, and run again from top to bottom straight through before saving/sharing/distributing. A notebook that has code cell 10 above code cell 4 is a bad code smell.</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 name="Shape 102"/>
        <p:cNvGrpSpPr/>
        <p:nvPr/>
      </p:nvGrpSpPr>
      <p:grpSpPr>
        <a:xfrm>
          <a:off x="0" y="0"/>
          <a:ext cx="0" cy="0"/>
          <a:chOff x="0" y="0"/>
          <a:chExt cx="0" cy="0"/>
        </a:xfrm>
      </p:grpSpPr>
      <p:sp>
        <p:nvSpPr>
          <p:cNvPr id="103" name="Google Shape;103;p18"/>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Certificate Course Schedule</a:t>
            </a:r>
            <a:endParaRPr/>
          </a:p>
        </p:txBody>
      </p:sp>
      <p:sp>
        <p:nvSpPr>
          <p:cNvPr id="104" name="Google Shape;104;p18"/>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Foundations of Data Analytics and Data Science</a:t>
            </a:r>
            <a:br>
              <a:rPr lang="en"/>
            </a:br>
            <a:r>
              <a:rPr lang="en"/>
              <a:t>Software Engineering for Data</a:t>
            </a:r>
            <a:br>
              <a:rPr lang="en"/>
            </a:br>
            <a:r>
              <a:rPr lang="en"/>
              <a:t>Data Sources and Storage</a:t>
            </a:r>
            <a:br>
              <a:rPr lang="en"/>
            </a:br>
            <a:r>
              <a:rPr lang="en"/>
              <a:t>Data Ingestion and Wrangling</a:t>
            </a:r>
            <a:br>
              <a:rPr lang="en"/>
            </a:br>
            <a:r>
              <a:rPr b="1" lang="en"/>
              <a:t>Data Analysis I: Statistics</a:t>
            </a:r>
            <a:br>
              <a:rPr lang="en"/>
            </a:br>
            <a:r>
              <a:rPr lang="en"/>
              <a:t>Data Analysis II: Machine Learning</a:t>
            </a:r>
            <a:br>
              <a:rPr lang="en"/>
            </a:br>
            <a:r>
              <a:rPr lang="en"/>
              <a:t>Visual Analytics</a:t>
            </a:r>
            <a:br>
              <a:rPr lang="en"/>
            </a:br>
            <a:r>
              <a:rPr lang="en"/>
              <a:t>Applied Data Analytics</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1" name="Shape 471"/>
        <p:cNvGrpSpPr/>
        <p:nvPr/>
      </p:nvGrpSpPr>
      <p:grpSpPr>
        <a:xfrm>
          <a:off x="0" y="0"/>
          <a:ext cx="0" cy="0"/>
          <a:chOff x="0" y="0"/>
          <a:chExt cx="0" cy="0"/>
        </a:xfrm>
      </p:grpSpPr>
      <p:sp>
        <p:nvSpPr>
          <p:cNvPr id="472" name="Google Shape;472;p72"/>
          <p:cNvSpPr txBox="1"/>
          <p:nvPr>
            <p:ph type="title"/>
          </p:nvPr>
        </p:nvSpPr>
        <p:spPr>
          <a:xfrm>
            <a:off x="311700" y="814800"/>
            <a:ext cx="8571300" cy="942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Section 2: Relationships</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6" name="Shape 476"/>
        <p:cNvGrpSpPr/>
        <p:nvPr/>
      </p:nvGrpSpPr>
      <p:grpSpPr>
        <a:xfrm>
          <a:off x="0" y="0"/>
          <a:ext cx="0" cy="0"/>
          <a:chOff x="0" y="0"/>
          <a:chExt cx="0" cy="0"/>
        </a:xfrm>
      </p:grpSpPr>
      <p:sp>
        <p:nvSpPr>
          <p:cNvPr id="477" name="Google Shape;477;p73"/>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Correlation </a:t>
            </a:r>
            <a:endParaRPr/>
          </a:p>
        </p:txBody>
      </p:sp>
      <p:sp>
        <p:nvSpPr>
          <p:cNvPr id="478" name="Google Shape;478;p73"/>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Correlation is used to describe the relationship between quantitative variables when you have </a:t>
            </a:r>
            <a:r>
              <a:rPr b="1" lang="en"/>
              <a:t>bivariate</a:t>
            </a:r>
            <a:r>
              <a:rPr lang="en"/>
              <a:t> or </a:t>
            </a:r>
            <a:r>
              <a:rPr b="1" lang="en"/>
              <a:t>multivariate </a:t>
            </a:r>
            <a:r>
              <a:rPr lang="en"/>
              <a:t>data. We will begin by exploring bivariate correlation.</a:t>
            </a:r>
            <a:endParaRPr/>
          </a:p>
          <a:p>
            <a:pPr indent="0" lvl="0" marL="0" rtl="0" algn="l">
              <a:spcBef>
                <a:spcPts val="1600"/>
              </a:spcBef>
              <a:spcAft>
                <a:spcPts val="0"/>
              </a:spcAft>
              <a:buNone/>
            </a:pPr>
            <a:r>
              <a:rPr lang="en"/>
              <a:t>If two variables are </a:t>
            </a:r>
            <a:r>
              <a:rPr b="1" lang="en"/>
              <a:t>correlated</a:t>
            </a:r>
            <a:r>
              <a:rPr lang="en"/>
              <a:t>, having information about one variable provides you additional information about the other. </a:t>
            </a:r>
            <a:endParaRPr/>
          </a:p>
          <a:p>
            <a:pPr indent="0" lvl="0" marL="0" rtl="0" algn="l">
              <a:spcBef>
                <a:spcPts val="1600"/>
              </a:spcBef>
              <a:spcAft>
                <a:spcPts val="1600"/>
              </a:spcAft>
              <a:buNone/>
            </a:pPr>
            <a:r>
              <a:rPr lang="en"/>
              <a:t>Example:</a:t>
            </a:r>
            <a:br>
              <a:rPr lang="en"/>
            </a:br>
            <a:r>
              <a:rPr lang="en"/>
              <a:t>Because age and salary are strongly correlated, I know someone who is older is more likely to make more money than someone who is younger. It does not guarantee this relationship, but it tells me that it is likely.</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2" name="Shape 482"/>
        <p:cNvGrpSpPr/>
        <p:nvPr/>
      </p:nvGrpSpPr>
      <p:grpSpPr>
        <a:xfrm>
          <a:off x="0" y="0"/>
          <a:ext cx="0" cy="0"/>
          <a:chOff x="0" y="0"/>
          <a:chExt cx="0" cy="0"/>
        </a:xfrm>
      </p:grpSpPr>
      <p:sp>
        <p:nvSpPr>
          <p:cNvPr id="483" name="Google Shape;483;p74"/>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Pearson Coefficient of Correlation: </a:t>
            </a:r>
            <a:r>
              <a:rPr i="1" lang="en"/>
              <a:t>r</a:t>
            </a:r>
            <a:endParaRPr/>
          </a:p>
        </p:txBody>
      </p:sp>
      <p:sp>
        <p:nvSpPr>
          <p:cNvPr id="484" name="Google Shape;484;p74"/>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a:t>
            </a:r>
            <a:r>
              <a:rPr lang="en"/>
              <a:t> Pearson correlation coefficient, </a:t>
            </a:r>
            <a:r>
              <a:rPr i="1" lang="en"/>
              <a:t>r</a:t>
            </a:r>
            <a:r>
              <a:rPr lang="en"/>
              <a:t>, is a number between -1 and 1 that indicates the strength and direction of the linear relationship between two variables.</a:t>
            </a:r>
            <a:endParaRPr/>
          </a:p>
          <a:p>
            <a:pPr indent="0" lvl="0" marL="0" rtl="0" algn="l">
              <a:spcBef>
                <a:spcPts val="1600"/>
              </a:spcBef>
              <a:spcAft>
                <a:spcPts val="0"/>
              </a:spcAft>
              <a:buNone/>
            </a:pPr>
            <a:r>
              <a:rPr i="1" lang="en"/>
              <a:t>r</a:t>
            </a:r>
            <a:r>
              <a:rPr lang="en"/>
              <a:t> = 1 is a perfect, positive linear relationship (the data forms a straight line with a positive slope). </a:t>
            </a:r>
            <a:endParaRPr/>
          </a:p>
          <a:p>
            <a:pPr indent="0" lvl="0" marL="0" rtl="0" algn="l">
              <a:spcBef>
                <a:spcPts val="1600"/>
              </a:spcBef>
              <a:spcAft>
                <a:spcPts val="0"/>
              </a:spcAft>
              <a:buNone/>
            </a:pPr>
            <a:r>
              <a:rPr lang="en"/>
              <a:t>r</a:t>
            </a:r>
            <a:r>
              <a:rPr lang="en"/>
              <a:t> = -1 is a perfect, negative linear relationship (straight line, negative slope).</a:t>
            </a:r>
            <a:endParaRPr/>
          </a:p>
          <a:p>
            <a:pPr indent="0" lvl="0" marL="0" rtl="0" algn="l">
              <a:spcBef>
                <a:spcPts val="1600"/>
              </a:spcBef>
              <a:spcAft>
                <a:spcPts val="0"/>
              </a:spcAft>
              <a:buNone/>
            </a:pPr>
            <a:r>
              <a:rPr lang="en"/>
              <a:t>r</a:t>
            </a:r>
            <a:r>
              <a:rPr lang="en"/>
              <a:t> = 0 indicates there is no linear relationship between the variables</a:t>
            </a:r>
            <a:endParaRPr/>
          </a:p>
          <a:p>
            <a:pPr indent="0" lvl="0" marL="0" rtl="0" algn="l">
              <a:spcBef>
                <a:spcPts val="1600"/>
              </a:spcBef>
              <a:spcAft>
                <a:spcPts val="1600"/>
              </a:spcAft>
              <a:buNone/>
            </a:pPr>
            <a:r>
              <a:rPr lang="en"/>
              <a:t>A non-zero value for </a:t>
            </a:r>
            <a:r>
              <a:rPr i="1" lang="en"/>
              <a:t>r</a:t>
            </a:r>
            <a:r>
              <a:rPr lang="en"/>
              <a:t> implies that knowing a value for the </a:t>
            </a:r>
            <a:r>
              <a:rPr b="1" lang="en"/>
              <a:t>independent</a:t>
            </a:r>
            <a:r>
              <a:rPr b="1" lang="en"/>
              <a:t> variable</a:t>
            </a:r>
            <a:r>
              <a:rPr lang="en"/>
              <a:t> provides you </a:t>
            </a:r>
            <a:r>
              <a:rPr i="1" lang="en"/>
              <a:t>some</a:t>
            </a:r>
            <a:r>
              <a:rPr lang="en"/>
              <a:t> information about the </a:t>
            </a:r>
            <a:r>
              <a:rPr b="1" lang="en"/>
              <a:t>dependent variable</a:t>
            </a:r>
            <a:r>
              <a:rPr lang="en"/>
              <a:t>.</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8" name="Shape 488"/>
        <p:cNvGrpSpPr/>
        <p:nvPr/>
      </p:nvGrpSpPr>
      <p:grpSpPr>
        <a:xfrm>
          <a:off x="0" y="0"/>
          <a:ext cx="0" cy="0"/>
          <a:chOff x="0" y="0"/>
          <a:chExt cx="0" cy="0"/>
        </a:xfrm>
      </p:grpSpPr>
      <p:sp>
        <p:nvSpPr>
          <p:cNvPr id="489" name="Google Shape;489;p75"/>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Pearson Coefficient of Correlation: </a:t>
            </a:r>
            <a:r>
              <a:rPr i="1" lang="en"/>
              <a:t>r</a:t>
            </a:r>
            <a:endParaRPr/>
          </a:p>
        </p:txBody>
      </p:sp>
      <p:sp>
        <p:nvSpPr>
          <p:cNvPr id="490" name="Google Shape;490;p75"/>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We will use software to calculate the value of </a:t>
            </a:r>
            <a:r>
              <a:rPr i="1" lang="en"/>
              <a:t>r</a:t>
            </a:r>
            <a:r>
              <a:rPr lang="en"/>
              <a:t>, but note in the formula that it comes from the distance from each value’s </a:t>
            </a:r>
            <a:r>
              <a:rPr i="1" lang="en"/>
              <a:t>x </a:t>
            </a:r>
            <a:r>
              <a:rPr lang="en"/>
              <a:t>and </a:t>
            </a:r>
            <a:r>
              <a:rPr i="1" lang="en"/>
              <a:t>y</a:t>
            </a:r>
            <a:r>
              <a:rPr lang="en"/>
              <a:t> to the mean </a:t>
            </a:r>
            <a:r>
              <a:rPr i="1" lang="en"/>
              <a:t>x </a:t>
            </a:r>
            <a:r>
              <a:rPr lang="en"/>
              <a:t>and </a:t>
            </a:r>
            <a:r>
              <a:rPr i="1" lang="en"/>
              <a:t>y</a:t>
            </a:r>
            <a:r>
              <a:rPr lang="en"/>
              <a:t>. </a:t>
            </a:r>
            <a:endParaRPr/>
          </a:p>
        </p:txBody>
      </p:sp>
      <p:pic>
        <p:nvPicPr>
          <p:cNvPr id="491" name="Google Shape;491;p75"/>
          <p:cNvPicPr preferRelativeResize="0"/>
          <p:nvPr/>
        </p:nvPicPr>
        <p:blipFill>
          <a:blip r:embed="rId3">
            <a:alphaModFix/>
          </a:blip>
          <a:stretch>
            <a:fillRect/>
          </a:stretch>
        </p:blipFill>
        <p:spPr>
          <a:xfrm>
            <a:off x="1806513" y="2540160"/>
            <a:ext cx="5530975" cy="1181525"/>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5" name="Shape 495"/>
        <p:cNvGrpSpPr/>
        <p:nvPr/>
      </p:nvGrpSpPr>
      <p:grpSpPr>
        <a:xfrm>
          <a:off x="0" y="0"/>
          <a:ext cx="0" cy="0"/>
          <a:chOff x="0" y="0"/>
          <a:chExt cx="0" cy="0"/>
        </a:xfrm>
      </p:grpSpPr>
      <p:sp>
        <p:nvSpPr>
          <p:cNvPr id="496" name="Google Shape;496;p76"/>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Visualizing Pearson Correlation</a:t>
            </a:r>
            <a:endParaRPr/>
          </a:p>
        </p:txBody>
      </p:sp>
      <p:pic>
        <p:nvPicPr>
          <p:cNvPr id="497" name="Google Shape;497;p76"/>
          <p:cNvPicPr preferRelativeResize="0"/>
          <p:nvPr/>
        </p:nvPicPr>
        <p:blipFill rotWithShape="1">
          <a:blip r:embed="rId3">
            <a:alphaModFix/>
          </a:blip>
          <a:srcRect b="0" l="0" r="0" t="11213"/>
          <a:stretch/>
        </p:blipFill>
        <p:spPr>
          <a:xfrm>
            <a:off x="152400" y="1590876"/>
            <a:ext cx="4432800" cy="2264700"/>
          </a:xfrm>
          <a:prstGeom prst="rect">
            <a:avLst/>
          </a:prstGeom>
          <a:noFill/>
          <a:ln>
            <a:noFill/>
          </a:ln>
        </p:spPr>
      </p:pic>
      <p:pic>
        <p:nvPicPr>
          <p:cNvPr id="498" name="Google Shape;498;p76"/>
          <p:cNvPicPr preferRelativeResize="0"/>
          <p:nvPr/>
        </p:nvPicPr>
        <p:blipFill rotWithShape="1">
          <a:blip r:embed="rId4">
            <a:alphaModFix/>
          </a:blip>
          <a:srcRect b="0" l="0" r="0" t="20835"/>
          <a:stretch/>
        </p:blipFill>
        <p:spPr>
          <a:xfrm>
            <a:off x="4737725" y="1458973"/>
            <a:ext cx="4253875" cy="2528375"/>
          </a:xfrm>
          <a:prstGeom prst="rect">
            <a:avLst/>
          </a:prstGeom>
          <a:noFill/>
          <a:ln>
            <a:noFill/>
          </a:ln>
        </p:spPr>
      </p:pic>
      <p:sp>
        <p:nvSpPr>
          <p:cNvPr id="499" name="Google Shape;499;p76"/>
          <p:cNvSpPr/>
          <p:nvPr/>
        </p:nvSpPr>
        <p:spPr>
          <a:xfrm>
            <a:off x="3043750" y="2417550"/>
            <a:ext cx="1065300" cy="3651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76"/>
          <p:cNvSpPr/>
          <p:nvPr/>
        </p:nvSpPr>
        <p:spPr>
          <a:xfrm>
            <a:off x="7213550" y="1702550"/>
            <a:ext cx="1065300" cy="3651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76"/>
          <p:cNvSpPr/>
          <p:nvPr/>
        </p:nvSpPr>
        <p:spPr>
          <a:xfrm rot="-236378">
            <a:off x="7502896" y="1900604"/>
            <a:ext cx="1065418" cy="258307"/>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5" name="Shape 505"/>
        <p:cNvGrpSpPr/>
        <p:nvPr/>
      </p:nvGrpSpPr>
      <p:grpSpPr>
        <a:xfrm>
          <a:off x="0" y="0"/>
          <a:ext cx="0" cy="0"/>
          <a:chOff x="0" y="0"/>
          <a:chExt cx="0" cy="0"/>
        </a:xfrm>
      </p:grpSpPr>
      <p:sp>
        <p:nvSpPr>
          <p:cNvPr id="506" name="Google Shape;506;p77"/>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Visualizing </a:t>
            </a:r>
            <a:r>
              <a:rPr i="1" lang="en"/>
              <a:t>r</a:t>
            </a:r>
            <a:endParaRPr i="1"/>
          </a:p>
        </p:txBody>
      </p:sp>
      <p:sp>
        <p:nvSpPr>
          <p:cNvPr id="507" name="Google Shape;507;p77"/>
          <p:cNvSpPr txBox="1"/>
          <p:nvPr>
            <p:ph idx="1" type="body"/>
          </p:nvPr>
        </p:nvSpPr>
        <p:spPr>
          <a:xfrm>
            <a:off x="311700" y="14187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Try to guess the correlation </a:t>
            </a:r>
            <a:br>
              <a:rPr lang="en"/>
            </a:br>
            <a:r>
              <a:rPr lang="en"/>
              <a:t>coefficient of each scatter plot:</a:t>
            </a:r>
            <a:br>
              <a:rPr lang="en"/>
            </a:br>
            <a:br>
              <a:rPr lang="en"/>
            </a:br>
            <a:br>
              <a:rPr lang="en"/>
            </a:br>
            <a:br>
              <a:rPr lang="en"/>
            </a:br>
            <a:endParaRPr/>
          </a:p>
          <a:p>
            <a:pPr indent="0" lvl="0" marL="0" rtl="0" algn="l">
              <a:spcBef>
                <a:spcPts val="1600"/>
              </a:spcBef>
              <a:spcAft>
                <a:spcPts val="0"/>
              </a:spcAft>
              <a:buNone/>
            </a:pPr>
            <a:r>
              <a:t/>
            </a:r>
            <a:endParaRPr/>
          </a:p>
          <a:p>
            <a:pPr indent="0" lvl="0" marL="0" rtl="0" algn="l">
              <a:spcBef>
                <a:spcPts val="1600"/>
              </a:spcBef>
              <a:spcAft>
                <a:spcPts val="1600"/>
              </a:spcAft>
              <a:buNone/>
            </a:pPr>
            <a:r>
              <a:rPr lang="en"/>
              <a:t>Explore more for yourself:</a:t>
            </a:r>
            <a:br>
              <a:rPr lang="en"/>
            </a:br>
            <a:r>
              <a:rPr lang="en" u="sng">
                <a:solidFill>
                  <a:schemeClr val="hlink"/>
                </a:solidFill>
                <a:hlinkClick r:id="rId3"/>
              </a:rPr>
              <a:t>http://digitalfirst.bfwpub.com/stats_applet/stats_applet_5_correg.html</a:t>
            </a:r>
            <a:endParaRPr/>
          </a:p>
        </p:txBody>
      </p:sp>
      <p:pic>
        <p:nvPicPr>
          <p:cNvPr id="508" name="Google Shape;508;p77"/>
          <p:cNvPicPr preferRelativeResize="0"/>
          <p:nvPr/>
        </p:nvPicPr>
        <p:blipFill>
          <a:blip r:embed="rId4">
            <a:alphaModFix/>
          </a:blip>
          <a:stretch>
            <a:fillRect/>
          </a:stretch>
        </p:blipFill>
        <p:spPr>
          <a:xfrm>
            <a:off x="4502438" y="445025"/>
            <a:ext cx="4448175" cy="3810000"/>
          </a:xfrm>
          <a:prstGeom prst="rect">
            <a:avLst/>
          </a:prstGeom>
          <a:noFill/>
          <a:ln>
            <a:noFill/>
          </a:ln>
        </p:spPr>
      </p:pic>
      <p:sp>
        <p:nvSpPr>
          <p:cNvPr id="509" name="Google Shape;509;p77"/>
          <p:cNvSpPr txBox="1"/>
          <p:nvPr/>
        </p:nvSpPr>
        <p:spPr>
          <a:xfrm>
            <a:off x="4664175" y="697125"/>
            <a:ext cx="1086600" cy="62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accent2"/>
                </a:solidFill>
                <a:latin typeface="Open Sans"/>
                <a:ea typeface="Open Sans"/>
                <a:cs typeface="Open Sans"/>
                <a:sym typeface="Open Sans"/>
              </a:rPr>
              <a:t>1.0</a:t>
            </a:r>
            <a:endParaRPr b="1" sz="1800">
              <a:solidFill>
                <a:schemeClr val="accent2"/>
              </a:solidFill>
              <a:latin typeface="Open Sans"/>
              <a:ea typeface="Open Sans"/>
              <a:cs typeface="Open Sans"/>
              <a:sym typeface="Open Sans"/>
            </a:endParaRPr>
          </a:p>
        </p:txBody>
      </p:sp>
      <p:sp>
        <p:nvSpPr>
          <p:cNvPr id="510" name="Google Shape;510;p77"/>
          <p:cNvSpPr txBox="1"/>
          <p:nvPr/>
        </p:nvSpPr>
        <p:spPr>
          <a:xfrm>
            <a:off x="6989750" y="1571125"/>
            <a:ext cx="1086600" cy="62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accent2"/>
                </a:solidFill>
                <a:latin typeface="Open Sans"/>
                <a:ea typeface="Open Sans"/>
                <a:cs typeface="Open Sans"/>
                <a:sym typeface="Open Sans"/>
              </a:rPr>
              <a:t>-0.5</a:t>
            </a:r>
            <a:endParaRPr b="1" sz="1800">
              <a:solidFill>
                <a:schemeClr val="accent2"/>
              </a:solidFill>
              <a:latin typeface="Open Sans"/>
              <a:ea typeface="Open Sans"/>
              <a:cs typeface="Open Sans"/>
              <a:sym typeface="Open Sans"/>
            </a:endParaRPr>
          </a:p>
        </p:txBody>
      </p:sp>
      <p:sp>
        <p:nvSpPr>
          <p:cNvPr id="511" name="Google Shape;511;p77"/>
          <p:cNvSpPr txBox="1"/>
          <p:nvPr/>
        </p:nvSpPr>
        <p:spPr>
          <a:xfrm>
            <a:off x="5620925" y="3509425"/>
            <a:ext cx="1086600" cy="62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accent2"/>
                </a:solidFill>
                <a:latin typeface="Open Sans"/>
                <a:ea typeface="Open Sans"/>
                <a:cs typeface="Open Sans"/>
                <a:sym typeface="Open Sans"/>
              </a:rPr>
              <a:t>0.85</a:t>
            </a:r>
            <a:endParaRPr b="1" sz="1800">
              <a:solidFill>
                <a:schemeClr val="accent2"/>
              </a:solidFill>
              <a:latin typeface="Open Sans"/>
              <a:ea typeface="Open Sans"/>
              <a:cs typeface="Open Sans"/>
              <a:sym typeface="Open Sans"/>
            </a:endParaRPr>
          </a:p>
        </p:txBody>
      </p:sp>
      <p:sp>
        <p:nvSpPr>
          <p:cNvPr id="512" name="Google Shape;512;p77"/>
          <p:cNvSpPr txBox="1"/>
          <p:nvPr/>
        </p:nvSpPr>
        <p:spPr>
          <a:xfrm>
            <a:off x="6877725" y="2441525"/>
            <a:ext cx="1086600" cy="62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accent2"/>
                </a:solidFill>
                <a:latin typeface="Open Sans"/>
                <a:ea typeface="Open Sans"/>
                <a:cs typeface="Open Sans"/>
                <a:sym typeface="Open Sans"/>
              </a:rPr>
              <a:t>0.15</a:t>
            </a:r>
            <a:endParaRPr b="1" sz="1800">
              <a:solidFill>
                <a:schemeClr val="accent2"/>
              </a:solidFill>
              <a:latin typeface="Open Sans"/>
              <a:ea typeface="Open Sans"/>
              <a:cs typeface="Open Sans"/>
              <a:sym typeface="Open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9"/>
                                        </p:tgtEl>
                                        <p:attrNameLst>
                                          <p:attrName>style.visibility</p:attrName>
                                        </p:attrNameLst>
                                      </p:cBhvr>
                                      <p:to>
                                        <p:strVal val="visible"/>
                                      </p:to>
                                    </p:set>
                                    <p:animEffect filter="fade" transition="in">
                                      <p:cBhvr>
                                        <p:cTn dur="1000"/>
                                        <p:tgtEl>
                                          <p:spTgt spid="50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0"/>
                                        </p:tgtEl>
                                        <p:attrNameLst>
                                          <p:attrName>style.visibility</p:attrName>
                                        </p:attrNameLst>
                                      </p:cBhvr>
                                      <p:to>
                                        <p:strVal val="visible"/>
                                      </p:to>
                                    </p:set>
                                    <p:animEffect filter="fade" transition="in">
                                      <p:cBhvr>
                                        <p:cTn dur="1000"/>
                                        <p:tgtEl>
                                          <p:spTgt spid="51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1"/>
                                        </p:tgtEl>
                                        <p:attrNameLst>
                                          <p:attrName>style.visibility</p:attrName>
                                        </p:attrNameLst>
                                      </p:cBhvr>
                                      <p:to>
                                        <p:strVal val="visible"/>
                                      </p:to>
                                    </p:set>
                                    <p:animEffect filter="fade" transition="in">
                                      <p:cBhvr>
                                        <p:cTn dur="1000"/>
                                        <p:tgtEl>
                                          <p:spTgt spid="51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2"/>
                                        </p:tgtEl>
                                        <p:attrNameLst>
                                          <p:attrName>style.visibility</p:attrName>
                                        </p:attrNameLst>
                                      </p:cBhvr>
                                      <p:to>
                                        <p:strVal val="visible"/>
                                      </p:to>
                                    </p:set>
                                    <p:animEffect filter="fade" transition="in">
                                      <p:cBhvr>
                                        <p:cTn dur="1000"/>
                                        <p:tgtEl>
                                          <p:spTgt spid="51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6" name="Shape 516"/>
        <p:cNvGrpSpPr/>
        <p:nvPr/>
      </p:nvGrpSpPr>
      <p:grpSpPr>
        <a:xfrm>
          <a:off x="0" y="0"/>
          <a:ext cx="0" cy="0"/>
          <a:chOff x="0" y="0"/>
          <a:chExt cx="0" cy="0"/>
        </a:xfrm>
      </p:grpSpPr>
      <p:sp>
        <p:nvSpPr>
          <p:cNvPr id="517" name="Google Shape;517;p78"/>
          <p:cNvSpPr txBox="1"/>
          <p:nvPr>
            <p:ph type="title"/>
          </p:nvPr>
        </p:nvSpPr>
        <p:spPr>
          <a:xfrm>
            <a:off x="311700" y="2926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Coefficient of Determination, </a:t>
            </a:r>
            <a:r>
              <a:rPr i="1" lang="en"/>
              <a:t>r²</a:t>
            </a:r>
            <a:endParaRPr i="1"/>
          </a:p>
        </p:txBody>
      </p:sp>
      <p:sp>
        <p:nvSpPr>
          <p:cNvPr id="518" name="Google Shape;518;p78"/>
          <p:cNvSpPr txBox="1"/>
          <p:nvPr>
            <p:ph idx="1" type="body"/>
          </p:nvPr>
        </p:nvSpPr>
        <p:spPr>
          <a:xfrm>
            <a:off x="311700" y="11139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Often, </a:t>
            </a:r>
            <a:r>
              <a:rPr i="1" lang="en"/>
              <a:t>r²</a:t>
            </a:r>
            <a:r>
              <a:rPr lang="en"/>
              <a:t> is reported along with </a:t>
            </a:r>
            <a:r>
              <a:rPr i="1" lang="en"/>
              <a:t>r</a:t>
            </a:r>
            <a:r>
              <a:rPr lang="en"/>
              <a:t>. It has its own name and definition. </a:t>
            </a:r>
            <a:r>
              <a:rPr i="1" lang="en"/>
              <a:t>r² </a:t>
            </a:r>
            <a:r>
              <a:rPr lang="en"/>
              <a:t>is called the </a:t>
            </a:r>
            <a:r>
              <a:rPr b="1" lang="en"/>
              <a:t>Coefficient of Determination</a:t>
            </a:r>
            <a:r>
              <a:rPr lang="en"/>
              <a:t>. It describes what percent of the variability in </a:t>
            </a:r>
            <a:r>
              <a:rPr i="1" lang="en"/>
              <a:t>y</a:t>
            </a:r>
            <a:r>
              <a:rPr lang="en"/>
              <a:t> is explained by changes in </a:t>
            </a:r>
            <a:r>
              <a:rPr i="1" lang="en"/>
              <a:t>x</a:t>
            </a:r>
            <a:r>
              <a:rPr lang="en"/>
              <a:t>.</a:t>
            </a:r>
            <a:endParaRPr/>
          </a:p>
          <a:p>
            <a:pPr indent="0" lvl="0" marL="0" rtl="0" algn="l">
              <a:spcBef>
                <a:spcPts val="1600"/>
              </a:spcBef>
              <a:spcAft>
                <a:spcPts val="0"/>
              </a:spcAft>
              <a:buNone/>
            </a:pPr>
            <a:r>
              <a:rPr lang="en"/>
              <a:t>Example:</a:t>
            </a:r>
            <a:endParaRPr/>
          </a:p>
          <a:p>
            <a:pPr indent="0" lvl="0" marL="0" rtl="0" algn="l">
              <a:spcBef>
                <a:spcPts val="1600"/>
              </a:spcBef>
              <a:spcAft>
                <a:spcPts val="0"/>
              </a:spcAft>
              <a:buNone/>
            </a:pPr>
            <a:r>
              <a:rPr lang="en"/>
              <a:t>According to this scatter plot,</a:t>
            </a:r>
            <a:br>
              <a:rPr lang="en"/>
            </a:br>
            <a:r>
              <a:rPr lang="en"/>
              <a:t>approximately </a:t>
            </a:r>
            <a:r>
              <a:rPr b="1" lang="en"/>
              <a:t>94%</a:t>
            </a:r>
            <a:r>
              <a:rPr lang="en"/>
              <a:t> of the change </a:t>
            </a:r>
            <a:br>
              <a:rPr lang="en"/>
            </a:br>
            <a:r>
              <a:rPr lang="en"/>
              <a:t>in weight gain is explained by</a:t>
            </a:r>
            <a:br>
              <a:rPr lang="en"/>
            </a:br>
            <a:r>
              <a:rPr lang="en"/>
              <a:t>change in calories consumed.</a:t>
            </a:r>
            <a:endParaRPr/>
          </a:p>
          <a:p>
            <a:pPr indent="0" lvl="0" marL="0" rtl="0" algn="l">
              <a:spcBef>
                <a:spcPts val="1600"/>
              </a:spcBef>
              <a:spcAft>
                <a:spcPts val="1600"/>
              </a:spcAft>
              <a:buNone/>
            </a:pPr>
            <a:r>
              <a:rPr lang="en"/>
              <a:t>What could possibly explain the other 6% of change in weight gain?</a:t>
            </a:r>
            <a:endParaRPr/>
          </a:p>
        </p:txBody>
      </p:sp>
      <p:pic>
        <p:nvPicPr>
          <p:cNvPr id="519" name="Google Shape;519;p78"/>
          <p:cNvPicPr preferRelativeResize="0"/>
          <p:nvPr/>
        </p:nvPicPr>
        <p:blipFill rotWithShape="1">
          <a:blip r:embed="rId3">
            <a:alphaModFix/>
          </a:blip>
          <a:srcRect b="0" l="0" r="0" t="11213"/>
          <a:stretch/>
        </p:blipFill>
        <p:spPr>
          <a:xfrm>
            <a:off x="4242570" y="2139290"/>
            <a:ext cx="4279500" cy="2186400"/>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3" name="Shape 523"/>
        <p:cNvGrpSpPr/>
        <p:nvPr/>
      </p:nvGrpSpPr>
      <p:grpSpPr>
        <a:xfrm>
          <a:off x="0" y="0"/>
          <a:ext cx="0" cy="0"/>
          <a:chOff x="0" y="0"/>
          <a:chExt cx="0" cy="0"/>
        </a:xfrm>
      </p:grpSpPr>
      <p:sp>
        <p:nvSpPr>
          <p:cNvPr id="524" name="Google Shape;524;p79"/>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Pearson Correlation Coefficient Key Points: </a:t>
            </a:r>
            <a:endParaRPr/>
          </a:p>
        </p:txBody>
      </p:sp>
      <p:sp>
        <p:nvSpPr>
          <p:cNvPr id="525" name="Google Shape;525;p79"/>
          <p:cNvSpPr txBox="1"/>
          <p:nvPr>
            <p:ph idx="1" type="body"/>
          </p:nvPr>
        </p:nvSpPr>
        <p:spPr>
          <a:xfrm>
            <a:off x="311700" y="1266325"/>
            <a:ext cx="86364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a:t>r</a:t>
            </a:r>
            <a:r>
              <a:rPr lang="en"/>
              <a:t> gives you strength and direction of a linear relationship</a:t>
            </a:r>
            <a:endParaRPr/>
          </a:p>
          <a:p>
            <a:pPr indent="0" lvl="0" marL="0" rtl="0" algn="l">
              <a:spcBef>
                <a:spcPts val="1600"/>
              </a:spcBef>
              <a:spcAft>
                <a:spcPts val="0"/>
              </a:spcAft>
              <a:buNone/>
            </a:pPr>
            <a:r>
              <a:rPr i="1" lang="en"/>
              <a:t>r</a:t>
            </a:r>
            <a:r>
              <a:rPr i="1" lang="en"/>
              <a:t> </a:t>
            </a:r>
            <a:r>
              <a:rPr lang="en"/>
              <a:t>has no units</a:t>
            </a:r>
            <a:endParaRPr/>
          </a:p>
          <a:p>
            <a:pPr indent="0" lvl="0" marL="0" rtl="0" algn="l">
              <a:spcBef>
                <a:spcPts val="1600"/>
              </a:spcBef>
              <a:spcAft>
                <a:spcPts val="0"/>
              </a:spcAft>
              <a:buNone/>
            </a:pPr>
            <a:r>
              <a:rPr i="1" lang="en"/>
              <a:t>r</a:t>
            </a:r>
            <a:r>
              <a:rPr lang="en"/>
              <a:t> assumes the data has linear and homoscedastic (data is equally distributed about the regression line). You can calculate </a:t>
            </a:r>
            <a:r>
              <a:rPr i="1" lang="en"/>
              <a:t>r</a:t>
            </a:r>
            <a:r>
              <a:rPr lang="en"/>
              <a:t> for </a:t>
            </a:r>
            <a:r>
              <a:rPr b="1" lang="en"/>
              <a:t>any</a:t>
            </a:r>
            <a:r>
              <a:rPr lang="en"/>
              <a:t> relationship, but it is only appropriate for linear relationships.</a:t>
            </a:r>
            <a:endParaRPr/>
          </a:p>
          <a:p>
            <a:pPr indent="0" lvl="0" marL="0" rtl="0" algn="l">
              <a:spcBef>
                <a:spcPts val="1600"/>
              </a:spcBef>
              <a:spcAft>
                <a:spcPts val="0"/>
              </a:spcAft>
              <a:buNone/>
            </a:pPr>
            <a:r>
              <a:rPr i="1" lang="en"/>
              <a:t>r</a:t>
            </a:r>
            <a:r>
              <a:rPr lang="en"/>
              <a:t> close to 1 or -1 is a strong relationship, close to 0 is weak</a:t>
            </a:r>
            <a:endParaRPr/>
          </a:p>
          <a:p>
            <a:pPr indent="0" lvl="0" marL="0" rtl="0" algn="l">
              <a:spcBef>
                <a:spcPts val="1600"/>
              </a:spcBef>
              <a:spcAft>
                <a:spcPts val="0"/>
              </a:spcAft>
              <a:buNone/>
            </a:pPr>
            <a:r>
              <a:rPr lang="en"/>
              <a:t>The stronger the correlation, the more accurately you can predict </a:t>
            </a:r>
            <a:r>
              <a:rPr i="1" lang="en"/>
              <a:t>y</a:t>
            </a:r>
            <a:r>
              <a:rPr lang="en"/>
              <a:t> for a given </a:t>
            </a:r>
            <a:r>
              <a:rPr i="1" lang="en"/>
              <a:t>x</a:t>
            </a:r>
            <a:endParaRPr/>
          </a:p>
          <a:p>
            <a:pPr indent="0" lvl="0" marL="0" rtl="0" algn="l">
              <a:spcBef>
                <a:spcPts val="1600"/>
              </a:spcBef>
              <a:spcAft>
                <a:spcPts val="1600"/>
              </a:spcAft>
              <a:buNone/>
            </a:pPr>
            <a:r>
              <a:rPr i="1" lang="en"/>
              <a:t>r</a:t>
            </a:r>
            <a:r>
              <a:rPr i="1" lang="en"/>
              <a:t> </a:t>
            </a:r>
            <a:r>
              <a:rPr lang="en"/>
              <a:t>indicates a correlation, but does not indicate </a:t>
            </a:r>
            <a:r>
              <a:rPr b="1" lang="en"/>
              <a:t>causation</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9" name="Shape 529"/>
        <p:cNvGrpSpPr/>
        <p:nvPr/>
      </p:nvGrpSpPr>
      <p:grpSpPr>
        <a:xfrm>
          <a:off x="0" y="0"/>
          <a:ext cx="0" cy="0"/>
          <a:chOff x="0" y="0"/>
          <a:chExt cx="0" cy="0"/>
        </a:xfrm>
      </p:grpSpPr>
      <p:sp>
        <p:nvSpPr>
          <p:cNvPr id="530" name="Google Shape;530;p80"/>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Correlation vs. Causation</a:t>
            </a:r>
            <a:endParaRPr/>
          </a:p>
        </p:txBody>
      </p:sp>
      <p:sp>
        <p:nvSpPr>
          <p:cNvPr id="531" name="Google Shape;531;p80"/>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Does this scatter plot imply that the independent variable causes change in the dependent variable?</a:t>
            </a:r>
            <a:endParaRPr/>
          </a:p>
        </p:txBody>
      </p:sp>
      <p:pic>
        <p:nvPicPr>
          <p:cNvPr id="532" name="Google Shape;532;p80"/>
          <p:cNvPicPr preferRelativeResize="0"/>
          <p:nvPr/>
        </p:nvPicPr>
        <p:blipFill>
          <a:blip r:embed="rId3">
            <a:alphaModFix/>
          </a:blip>
          <a:stretch>
            <a:fillRect/>
          </a:stretch>
        </p:blipFill>
        <p:spPr>
          <a:xfrm>
            <a:off x="2969400" y="2037200"/>
            <a:ext cx="3365125" cy="2610025"/>
          </a:xfrm>
          <a:prstGeom prst="rect">
            <a:avLst/>
          </a:prstGeom>
          <a:noFill/>
          <a:ln>
            <a:noFill/>
          </a:ln>
        </p:spPr>
      </p:pic>
      <p:sp>
        <p:nvSpPr>
          <p:cNvPr id="533" name="Google Shape;533;p80"/>
          <p:cNvSpPr txBox="1"/>
          <p:nvPr/>
        </p:nvSpPr>
        <p:spPr>
          <a:xfrm>
            <a:off x="3359725" y="4637273"/>
            <a:ext cx="2584500" cy="460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accent3"/>
                </a:solidFill>
                <a:latin typeface="Open Sans"/>
                <a:ea typeface="Open Sans"/>
                <a:cs typeface="Open Sans"/>
                <a:sym typeface="Open Sans"/>
              </a:rPr>
              <a:t>Drowning Deaths</a:t>
            </a:r>
            <a:endParaRPr b="1" sz="1800">
              <a:solidFill>
                <a:schemeClr val="accent3"/>
              </a:solidFill>
              <a:latin typeface="Open Sans"/>
              <a:ea typeface="Open Sans"/>
              <a:cs typeface="Open Sans"/>
              <a:sym typeface="Open Sans"/>
            </a:endParaRPr>
          </a:p>
        </p:txBody>
      </p:sp>
      <p:sp>
        <p:nvSpPr>
          <p:cNvPr id="534" name="Google Shape;534;p80"/>
          <p:cNvSpPr txBox="1"/>
          <p:nvPr/>
        </p:nvSpPr>
        <p:spPr>
          <a:xfrm rot="-5400000">
            <a:off x="1336025" y="3111973"/>
            <a:ext cx="2584500" cy="460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accent3"/>
                </a:solidFill>
                <a:latin typeface="Open Sans"/>
                <a:ea typeface="Open Sans"/>
                <a:cs typeface="Open Sans"/>
                <a:sym typeface="Open Sans"/>
              </a:rPr>
              <a:t>Ice Cream Sales</a:t>
            </a:r>
            <a:endParaRPr b="1" sz="1800">
              <a:solidFill>
                <a:schemeClr val="accent3"/>
              </a:solidFill>
              <a:latin typeface="Open Sans"/>
              <a:ea typeface="Open Sans"/>
              <a:cs typeface="Open Sans"/>
              <a:sym typeface="Open Sans"/>
            </a:endParaRPr>
          </a:p>
        </p:txBody>
      </p:sp>
      <p:sp>
        <p:nvSpPr>
          <p:cNvPr id="535" name="Google Shape;535;p80"/>
          <p:cNvSpPr txBox="1"/>
          <p:nvPr/>
        </p:nvSpPr>
        <p:spPr>
          <a:xfrm>
            <a:off x="3081325" y="4637275"/>
            <a:ext cx="3141300" cy="460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accent3"/>
                </a:solidFill>
                <a:latin typeface="Open Sans"/>
                <a:ea typeface="Open Sans"/>
                <a:cs typeface="Open Sans"/>
                <a:sym typeface="Open Sans"/>
              </a:rPr>
              <a:t>Michelin Star Restaurants</a:t>
            </a:r>
            <a:endParaRPr b="1" sz="1800">
              <a:solidFill>
                <a:schemeClr val="accent3"/>
              </a:solidFill>
              <a:latin typeface="Open Sans"/>
              <a:ea typeface="Open Sans"/>
              <a:cs typeface="Open Sans"/>
              <a:sym typeface="Open Sans"/>
            </a:endParaRPr>
          </a:p>
        </p:txBody>
      </p:sp>
      <p:sp>
        <p:nvSpPr>
          <p:cNvPr id="536" name="Google Shape;536;p80"/>
          <p:cNvSpPr txBox="1"/>
          <p:nvPr/>
        </p:nvSpPr>
        <p:spPr>
          <a:xfrm rot="-5400000">
            <a:off x="1337975" y="3147356"/>
            <a:ext cx="2584500" cy="460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accent3"/>
                </a:solidFill>
                <a:latin typeface="Open Sans"/>
                <a:ea typeface="Open Sans"/>
                <a:cs typeface="Open Sans"/>
                <a:sym typeface="Open Sans"/>
              </a:rPr>
              <a:t>Violent Crime</a:t>
            </a:r>
            <a:endParaRPr b="1" sz="1800">
              <a:solidFill>
                <a:schemeClr val="accent3"/>
              </a:solidFill>
              <a:latin typeface="Open Sans"/>
              <a:ea typeface="Open Sans"/>
              <a:cs typeface="Open Sans"/>
              <a:sym typeface="Open Sans"/>
            </a:endParaRPr>
          </a:p>
        </p:txBody>
      </p:sp>
      <p:sp>
        <p:nvSpPr>
          <p:cNvPr id="537" name="Google Shape;537;p80"/>
          <p:cNvSpPr txBox="1"/>
          <p:nvPr/>
        </p:nvSpPr>
        <p:spPr>
          <a:xfrm>
            <a:off x="3001350" y="4606725"/>
            <a:ext cx="3141300" cy="460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accent3"/>
                </a:solidFill>
                <a:latin typeface="Open Sans"/>
                <a:ea typeface="Open Sans"/>
                <a:cs typeface="Open Sans"/>
                <a:sym typeface="Open Sans"/>
              </a:rPr>
              <a:t>Consumption of Ham</a:t>
            </a:r>
            <a:endParaRPr b="1" sz="1800">
              <a:solidFill>
                <a:schemeClr val="accent3"/>
              </a:solidFill>
              <a:latin typeface="Open Sans"/>
              <a:ea typeface="Open Sans"/>
              <a:cs typeface="Open Sans"/>
              <a:sym typeface="Open Sans"/>
            </a:endParaRPr>
          </a:p>
        </p:txBody>
      </p:sp>
      <p:sp>
        <p:nvSpPr>
          <p:cNvPr id="538" name="Google Shape;538;p80"/>
          <p:cNvSpPr txBox="1"/>
          <p:nvPr/>
        </p:nvSpPr>
        <p:spPr>
          <a:xfrm rot="-5400000">
            <a:off x="1339926" y="3115873"/>
            <a:ext cx="2584500" cy="460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accent3"/>
                </a:solidFill>
                <a:latin typeface="Open Sans"/>
                <a:ea typeface="Open Sans"/>
                <a:cs typeface="Open Sans"/>
                <a:sym typeface="Open Sans"/>
              </a:rPr>
              <a:t>Traffic Fatalities</a:t>
            </a:r>
            <a:endParaRPr b="1" sz="1800">
              <a:solidFill>
                <a:schemeClr val="accent3"/>
              </a:solidFill>
              <a:latin typeface="Open Sans"/>
              <a:ea typeface="Open Sans"/>
              <a:cs typeface="Open Sans"/>
              <a:sym typeface="Open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534"/>
                                        </p:tgtEl>
                                      </p:cBhvr>
                                    </p:animEffect>
                                    <p:set>
                                      <p:cBhvr>
                                        <p:cTn dur="1" fill="hold">
                                          <p:stCondLst>
                                            <p:cond delay="1000"/>
                                          </p:stCondLst>
                                        </p:cTn>
                                        <p:tgtEl>
                                          <p:spTgt spid="534"/>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533"/>
                                        </p:tgtEl>
                                      </p:cBhvr>
                                    </p:animEffect>
                                    <p:set>
                                      <p:cBhvr>
                                        <p:cTn dur="1" fill="hold">
                                          <p:stCondLst>
                                            <p:cond delay="1000"/>
                                          </p:stCondLst>
                                        </p:cTn>
                                        <p:tgtEl>
                                          <p:spTgt spid="533"/>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5"/>
                                        </p:tgtEl>
                                        <p:attrNameLst>
                                          <p:attrName>style.visibility</p:attrName>
                                        </p:attrNameLst>
                                      </p:cBhvr>
                                      <p:to>
                                        <p:strVal val="visible"/>
                                      </p:to>
                                    </p:set>
                                    <p:animEffect filter="fade" transition="in">
                                      <p:cBhvr>
                                        <p:cTn dur="1000"/>
                                        <p:tgtEl>
                                          <p:spTgt spid="535"/>
                                        </p:tgtEl>
                                      </p:cBhvr>
                                    </p:animEffect>
                                  </p:childTnLst>
                                </p:cTn>
                              </p:par>
                              <p:par>
                                <p:cTn fill="hold" nodeType="withEffect" presetClass="entr" presetID="10" presetSubtype="0">
                                  <p:stCondLst>
                                    <p:cond delay="0"/>
                                  </p:stCondLst>
                                  <p:childTnLst>
                                    <p:set>
                                      <p:cBhvr>
                                        <p:cTn dur="1" fill="hold">
                                          <p:stCondLst>
                                            <p:cond delay="0"/>
                                          </p:stCondLst>
                                        </p:cTn>
                                        <p:tgtEl>
                                          <p:spTgt spid="536"/>
                                        </p:tgtEl>
                                        <p:attrNameLst>
                                          <p:attrName>style.visibility</p:attrName>
                                        </p:attrNameLst>
                                      </p:cBhvr>
                                      <p:to>
                                        <p:strVal val="visible"/>
                                      </p:to>
                                    </p:set>
                                    <p:animEffect filter="fade" transition="in">
                                      <p:cBhvr>
                                        <p:cTn dur="1000"/>
                                        <p:tgtEl>
                                          <p:spTgt spid="53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535"/>
                                        </p:tgtEl>
                                      </p:cBhvr>
                                    </p:animEffect>
                                    <p:set>
                                      <p:cBhvr>
                                        <p:cTn dur="1" fill="hold">
                                          <p:stCondLst>
                                            <p:cond delay="1000"/>
                                          </p:stCondLst>
                                        </p:cTn>
                                        <p:tgtEl>
                                          <p:spTgt spid="535"/>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536"/>
                                        </p:tgtEl>
                                      </p:cBhvr>
                                    </p:animEffect>
                                    <p:set>
                                      <p:cBhvr>
                                        <p:cTn dur="1" fill="hold">
                                          <p:stCondLst>
                                            <p:cond delay="1000"/>
                                          </p:stCondLst>
                                        </p:cTn>
                                        <p:tgtEl>
                                          <p:spTgt spid="536"/>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7"/>
                                        </p:tgtEl>
                                        <p:attrNameLst>
                                          <p:attrName>style.visibility</p:attrName>
                                        </p:attrNameLst>
                                      </p:cBhvr>
                                      <p:to>
                                        <p:strVal val="visible"/>
                                      </p:to>
                                    </p:set>
                                    <p:animEffect filter="fade" transition="in">
                                      <p:cBhvr>
                                        <p:cTn dur="1000"/>
                                        <p:tgtEl>
                                          <p:spTgt spid="537"/>
                                        </p:tgtEl>
                                      </p:cBhvr>
                                    </p:animEffect>
                                  </p:childTnLst>
                                </p:cTn>
                              </p:par>
                              <p:par>
                                <p:cTn fill="hold" nodeType="withEffect" presetClass="entr" presetID="10" presetSubtype="0">
                                  <p:stCondLst>
                                    <p:cond delay="0"/>
                                  </p:stCondLst>
                                  <p:childTnLst>
                                    <p:set>
                                      <p:cBhvr>
                                        <p:cTn dur="1" fill="hold">
                                          <p:stCondLst>
                                            <p:cond delay="0"/>
                                          </p:stCondLst>
                                        </p:cTn>
                                        <p:tgtEl>
                                          <p:spTgt spid="538"/>
                                        </p:tgtEl>
                                        <p:attrNameLst>
                                          <p:attrName>style.visibility</p:attrName>
                                        </p:attrNameLst>
                                      </p:cBhvr>
                                      <p:to>
                                        <p:strVal val="visible"/>
                                      </p:to>
                                    </p:set>
                                    <p:animEffect filter="fade" transition="in">
                                      <p:cBhvr>
                                        <p:cTn dur="1000"/>
                                        <p:tgtEl>
                                          <p:spTgt spid="53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2" name="Shape 542"/>
        <p:cNvGrpSpPr/>
        <p:nvPr/>
      </p:nvGrpSpPr>
      <p:grpSpPr>
        <a:xfrm>
          <a:off x="0" y="0"/>
          <a:ext cx="0" cy="0"/>
          <a:chOff x="0" y="0"/>
          <a:chExt cx="0" cy="0"/>
        </a:xfrm>
      </p:grpSpPr>
      <p:sp>
        <p:nvSpPr>
          <p:cNvPr id="543" name="Google Shape;543;p81"/>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Correlation vs. Causation</a:t>
            </a:r>
            <a:endParaRPr/>
          </a:p>
          <a:p>
            <a:pPr indent="0" lvl="0" marL="0" rtl="0" algn="l">
              <a:spcBef>
                <a:spcPts val="0"/>
              </a:spcBef>
              <a:spcAft>
                <a:spcPts val="0"/>
              </a:spcAft>
              <a:buNone/>
            </a:pPr>
            <a:r>
              <a:t/>
            </a:r>
            <a:endParaRPr/>
          </a:p>
        </p:txBody>
      </p:sp>
      <p:sp>
        <p:nvSpPr>
          <p:cNvPr id="544" name="Google Shape;544;p81"/>
          <p:cNvSpPr txBox="1"/>
          <p:nvPr>
            <p:ph idx="1" type="body"/>
          </p:nvPr>
        </p:nvSpPr>
        <p:spPr>
          <a:xfrm>
            <a:off x="311700" y="10377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u="sng"/>
              <a:t>Correlation does not imply causation.</a:t>
            </a:r>
            <a:endParaRPr b="1" u="sng"/>
          </a:p>
          <a:p>
            <a:pPr indent="0" lvl="0" marL="0" rtl="0" algn="l">
              <a:spcBef>
                <a:spcPts val="1600"/>
              </a:spcBef>
              <a:spcAft>
                <a:spcPts val="0"/>
              </a:spcAft>
              <a:buNone/>
            </a:pPr>
            <a:r>
              <a:rPr lang="en"/>
              <a:t>There are many alternative explanations for a relationship between two correlated events A and B:</a:t>
            </a:r>
            <a:endParaRPr/>
          </a:p>
          <a:p>
            <a:pPr indent="-342900" lvl="0" marL="457200" rtl="0" algn="l">
              <a:spcBef>
                <a:spcPts val="1600"/>
              </a:spcBef>
              <a:spcAft>
                <a:spcPts val="0"/>
              </a:spcAft>
              <a:buSzPts val="1800"/>
              <a:buChar char="●"/>
            </a:pPr>
            <a:r>
              <a:rPr lang="en"/>
              <a:t>A causes B (direct causation);</a:t>
            </a:r>
            <a:endParaRPr/>
          </a:p>
          <a:p>
            <a:pPr indent="-342900" lvl="0" marL="457200" rtl="0" algn="l">
              <a:spcBef>
                <a:spcPts val="0"/>
              </a:spcBef>
              <a:spcAft>
                <a:spcPts val="0"/>
              </a:spcAft>
              <a:buSzPts val="1800"/>
              <a:buChar char="●"/>
            </a:pPr>
            <a:r>
              <a:rPr lang="en"/>
              <a:t>B causes A (reverse causation);</a:t>
            </a:r>
            <a:endParaRPr/>
          </a:p>
          <a:p>
            <a:pPr indent="-342900" lvl="0" marL="457200" rtl="0" algn="l">
              <a:spcBef>
                <a:spcPts val="0"/>
              </a:spcBef>
              <a:spcAft>
                <a:spcPts val="0"/>
              </a:spcAft>
              <a:buSzPts val="1800"/>
              <a:buChar char="●"/>
            </a:pPr>
            <a:r>
              <a:rPr lang="en"/>
              <a:t>A and B are consequences of a common cause, but do not cause each other (a </a:t>
            </a:r>
            <a:r>
              <a:rPr b="1" lang="en"/>
              <a:t>confounding variable</a:t>
            </a:r>
            <a:r>
              <a:rPr lang="en"/>
              <a:t>);</a:t>
            </a:r>
            <a:endParaRPr/>
          </a:p>
          <a:p>
            <a:pPr indent="-342900" lvl="0" marL="457200" rtl="0" algn="l">
              <a:spcBef>
                <a:spcPts val="0"/>
              </a:spcBef>
              <a:spcAft>
                <a:spcPts val="0"/>
              </a:spcAft>
              <a:buSzPts val="1800"/>
              <a:buChar char="●"/>
            </a:pPr>
            <a:r>
              <a:rPr lang="en"/>
              <a:t>A and B both cause C, which is (explicitly or implicitly) conditioned on;</a:t>
            </a:r>
            <a:endParaRPr/>
          </a:p>
          <a:p>
            <a:pPr indent="-342900" lvl="0" marL="457200" rtl="0" algn="l">
              <a:spcBef>
                <a:spcPts val="0"/>
              </a:spcBef>
              <a:spcAft>
                <a:spcPts val="0"/>
              </a:spcAft>
              <a:buSzPts val="1800"/>
              <a:buChar char="●"/>
            </a:pPr>
            <a:r>
              <a:rPr lang="en"/>
              <a:t>A causes B and B causes A (bidirectional or cyclic causation);</a:t>
            </a:r>
            <a:endParaRPr/>
          </a:p>
          <a:p>
            <a:pPr indent="-342900" lvl="0" marL="457200" rtl="0" algn="l">
              <a:spcBef>
                <a:spcPts val="0"/>
              </a:spcBef>
              <a:spcAft>
                <a:spcPts val="0"/>
              </a:spcAft>
              <a:buSzPts val="1800"/>
              <a:buChar char="●"/>
            </a:pPr>
            <a:r>
              <a:rPr lang="en"/>
              <a:t>A causes C which causes B (indirect causation);</a:t>
            </a:r>
            <a:endParaRPr/>
          </a:p>
          <a:p>
            <a:pPr indent="-342900" lvl="0" marL="457200" rtl="0" algn="l">
              <a:spcBef>
                <a:spcPts val="0"/>
              </a:spcBef>
              <a:spcAft>
                <a:spcPts val="0"/>
              </a:spcAft>
              <a:buSzPts val="1800"/>
              <a:buChar char="●"/>
            </a:pPr>
            <a:r>
              <a:rPr lang="en"/>
              <a:t>There is no connection between A and B; the correlation is a coincidence.</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 name="Shape 108"/>
        <p:cNvGrpSpPr/>
        <p:nvPr/>
      </p:nvGrpSpPr>
      <p:grpSpPr>
        <a:xfrm>
          <a:off x="0" y="0"/>
          <a:ext cx="0" cy="0"/>
          <a:chOff x="0" y="0"/>
          <a:chExt cx="0" cy="0"/>
        </a:xfrm>
      </p:grpSpPr>
      <p:sp>
        <p:nvSpPr>
          <p:cNvPr id="109" name="Google Shape;109;p19"/>
          <p:cNvSpPr txBox="1"/>
          <p:nvPr>
            <p:ph type="title"/>
          </p:nvPr>
        </p:nvSpPr>
        <p:spPr>
          <a:xfrm>
            <a:off x="311700" y="232000"/>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Planned Agenda</a:t>
            </a:r>
            <a:endParaRPr/>
          </a:p>
        </p:txBody>
      </p:sp>
      <p:sp>
        <p:nvSpPr>
          <p:cNvPr id="110" name="Google Shape;110;p19"/>
          <p:cNvSpPr txBox="1"/>
          <p:nvPr>
            <p:ph idx="1" type="body"/>
          </p:nvPr>
        </p:nvSpPr>
        <p:spPr>
          <a:xfrm>
            <a:off x="311700" y="779200"/>
            <a:ext cx="3999900" cy="42837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1200" u="sng">
                <a:solidFill>
                  <a:schemeClr val="dk2"/>
                </a:solidFill>
                <a:latin typeface="Arial"/>
                <a:ea typeface="Arial"/>
                <a:cs typeface="Arial"/>
                <a:sym typeface="Arial"/>
              </a:rPr>
              <a:t>Day 1</a:t>
            </a:r>
            <a:endParaRPr b="1" sz="1200" u="sng">
              <a:solidFill>
                <a:schemeClr val="dk2"/>
              </a:solidFill>
              <a:latin typeface="Arial"/>
              <a:ea typeface="Arial"/>
              <a:cs typeface="Arial"/>
              <a:sym typeface="Arial"/>
            </a:endParaRPr>
          </a:p>
          <a:p>
            <a:pPr indent="0" lvl="0" marL="0" rtl="0" algn="l">
              <a:lnSpc>
                <a:spcPct val="100000"/>
              </a:lnSpc>
              <a:spcBef>
                <a:spcPts val="0"/>
              </a:spcBef>
              <a:spcAft>
                <a:spcPts val="0"/>
              </a:spcAft>
              <a:buClr>
                <a:schemeClr val="dk2"/>
              </a:buClr>
              <a:buSzPts val="1100"/>
              <a:buFont typeface="Arial"/>
              <a:buNone/>
            </a:pPr>
            <a:r>
              <a:rPr b="1" lang="en" sz="1100">
                <a:solidFill>
                  <a:schemeClr val="dk2"/>
                </a:solidFill>
                <a:latin typeface="Arial"/>
                <a:ea typeface="Arial"/>
                <a:cs typeface="Arial"/>
                <a:sym typeface="Arial"/>
              </a:rPr>
              <a:t>Section 1: Descriptive Statistics</a:t>
            </a:r>
            <a:endParaRPr b="1" sz="1100">
              <a:solidFill>
                <a:schemeClr val="dk2"/>
              </a:solidFill>
              <a:latin typeface="Arial"/>
              <a:ea typeface="Arial"/>
              <a:cs typeface="Arial"/>
              <a:sym typeface="Arial"/>
            </a:endParaRPr>
          </a:p>
          <a:p>
            <a:pPr indent="0" lvl="0" marL="0" rtl="0" algn="l">
              <a:spcBef>
                <a:spcPts val="0"/>
              </a:spcBef>
              <a:spcAft>
                <a:spcPts val="0"/>
              </a:spcAft>
              <a:buClr>
                <a:schemeClr val="dk2"/>
              </a:buClr>
              <a:buSzPts val="1100"/>
              <a:buFont typeface="Arial"/>
              <a:buNone/>
            </a:pPr>
            <a:r>
              <a:rPr lang="en" sz="1100">
                <a:solidFill>
                  <a:schemeClr val="dk2"/>
                </a:solidFill>
                <a:latin typeface="Arial"/>
                <a:ea typeface="Arial"/>
                <a:cs typeface="Arial"/>
                <a:sym typeface="Arial"/>
              </a:rPr>
              <a:t>●</a:t>
            </a:r>
            <a:r>
              <a:rPr lang="en" sz="700">
                <a:solidFill>
                  <a:schemeClr val="dk2"/>
                </a:solidFill>
                <a:latin typeface="Times New Roman"/>
                <a:ea typeface="Times New Roman"/>
                <a:cs typeface="Times New Roman"/>
                <a:sym typeface="Times New Roman"/>
              </a:rPr>
              <a:t>      </a:t>
            </a:r>
            <a:r>
              <a:rPr lang="en" sz="1100">
                <a:solidFill>
                  <a:schemeClr val="dk2"/>
                </a:solidFill>
                <a:latin typeface="Arial"/>
                <a:ea typeface="Arial"/>
                <a:cs typeface="Arial"/>
                <a:sym typeface="Arial"/>
              </a:rPr>
              <a:t>Categorical &amp; Quantitative Data</a:t>
            </a:r>
            <a:endParaRPr sz="1100">
              <a:solidFill>
                <a:schemeClr val="dk2"/>
              </a:solidFill>
              <a:latin typeface="Arial"/>
              <a:ea typeface="Arial"/>
              <a:cs typeface="Arial"/>
              <a:sym typeface="Arial"/>
            </a:endParaRPr>
          </a:p>
          <a:p>
            <a:pPr indent="0" lvl="0" marL="0" rtl="0" algn="l">
              <a:spcBef>
                <a:spcPts val="0"/>
              </a:spcBef>
              <a:spcAft>
                <a:spcPts val="0"/>
              </a:spcAft>
              <a:buClr>
                <a:schemeClr val="dk2"/>
              </a:buClr>
              <a:buSzPts val="1100"/>
              <a:buFont typeface="Arial"/>
              <a:buNone/>
            </a:pPr>
            <a:r>
              <a:rPr lang="en" sz="1100">
                <a:solidFill>
                  <a:schemeClr val="dk2"/>
                </a:solidFill>
                <a:latin typeface="Arial"/>
                <a:ea typeface="Arial"/>
                <a:cs typeface="Arial"/>
                <a:sym typeface="Arial"/>
              </a:rPr>
              <a:t>●</a:t>
            </a:r>
            <a:r>
              <a:rPr lang="en" sz="700">
                <a:solidFill>
                  <a:schemeClr val="dk2"/>
                </a:solidFill>
                <a:latin typeface="Times New Roman"/>
                <a:ea typeface="Times New Roman"/>
                <a:cs typeface="Times New Roman"/>
                <a:sym typeface="Times New Roman"/>
              </a:rPr>
              <a:t>      </a:t>
            </a:r>
            <a:r>
              <a:rPr lang="en" sz="1100">
                <a:solidFill>
                  <a:schemeClr val="dk2"/>
                </a:solidFill>
                <a:latin typeface="Arial"/>
                <a:ea typeface="Arial"/>
                <a:cs typeface="Arial"/>
                <a:sym typeface="Arial"/>
              </a:rPr>
              <a:t>Displaying Quantitative Data</a:t>
            </a:r>
            <a:endParaRPr sz="1100">
              <a:solidFill>
                <a:schemeClr val="dk2"/>
              </a:solidFill>
              <a:latin typeface="Arial"/>
              <a:ea typeface="Arial"/>
              <a:cs typeface="Arial"/>
              <a:sym typeface="Arial"/>
            </a:endParaRPr>
          </a:p>
          <a:p>
            <a:pPr indent="0" lvl="0" marL="0" rtl="0" algn="l">
              <a:spcBef>
                <a:spcPts val="0"/>
              </a:spcBef>
              <a:spcAft>
                <a:spcPts val="0"/>
              </a:spcAft>
              <a:buNone/>
            </a:pPr>
            <a:r>
              <a:rPr lang="en" sz="1100">
                <a:solidFill>
                  <a:schemeClr val="dk2"/>
                </a:solidFill>
                <a:latin typeface="Arial"/>
                <a:ea typeface="Arial"/>
                <a:cs typeface="Arial"/>
                <a:sym typeface="Arial"/>
              </a:rPr>
              <a:t>●</a:t>
            </a:r>
            <a:r>
              <a:rPr lang="en" sz="700">
                <a:solidFill>
                  <a:schemeClr val="dk2"/>
                </a:solidFill>
                <a:latin typeface="Times New Roman"/>
                <a:ea typeface="Times New Roman"/>
                <a:cs typeface="Times New Roman"/>
                <a:sym typeface="Times New Roman"/>
              </a:rPr>
              <a:t>      </a:t>
            </a:r>
            <a:r>
              <a:rPr lang="en" sz="1100">
                <a:solidFill>
                  <a:schemeClr val="dk2"/>
                </a:solidFill>
                <a:latin typeface="Arial"/>
                <a:ea typeface="Arial"/>
                <a:cs typeface="Arial"/>
                <a:sym typeface="Arial"/>
              </a:rPr>
              <a:t>Describing Quantitative Data </a:t>
            </a:r>
            <a:endParaRPr sz="1100">
              <a:solidFill>
                <a:schemeClr val="dk2"/>
              </a:solidFill>
              <a:latin typeface="Arial"/>
              <a:ea typeface="Arial"/>
              <a:cs typeface="Arial"/>
              <a:sym typeface="Arial"/>
            </a:endParaRPr>
          </a:p>
          <a:p>
            <a:pPr indent="0" lvl="0" marL="0" rtl="0" algn="l">
              <a:spcBef>
                <a:spcPts val="0"/>
              </a:spcBef>
              <a:spcAft>
                <a:spcPts val="0"/>
              </a:spcAft>
              <a:buClr>
                <a:schemeClr val="dk2"/>
              </a:buClr>
              <a:buSzPts val="1100"/>
              <a:buFont typeface="Arial"/>
              <a:buNone/>
            </a:pPr>
            <a:r>
              <a:rPr lang="en" sz="1100">
                <a:solidFill>
                  <a:schemeClr val="dk2"/>
                </a:solidFill>
                <a:latin typeface="Arial"/>
                <a:ea typeface="Arial"/>
                <a:cs typeface="Arial"/>
                <a:sym typeface="Arial"/>
              </a:rPr>
              <a:t>●</a:t>
            </a:r>
            <a:r>
              <a:rPr lang="en" sz="700">
                <a:solidFill>
                  <a:schemeClr val="dk2"/>
                </a:solidFill>
                <a:latin typeface="Times New Roman"/>
                <a:ea typeface="Times New Roman"/>
                <a:cs typeface="Times New Roman"/>
                <a:sym typeface="Times New Roman"/>
              </a:rPr>
              <a:t>      </a:t>
            </a:r>
            <a:r>
              <a:rPr lang="en" sz="1100">
                <a:solidFill>
                  <a:schemeClr val="dk2"/>
                </a:solidFill>
                <a:latin typeface="Arial"/>
                <a:ea typeface="Arial"/>
                <a:cs typeface="Arial"/>
                <a:sym typeface="Arial"/>
              </a:rPr>
              <a:t>Location in a Distribution</a:t>
            </a:r>
            <a:endParaRPr sz="1100">
              <a:solidFill>
                <a:schemeClr val="dk2"/>
              </a:solidFill>
              <a:latin typeface="Arial"/>
              <a:ea typeface="Arial"/>
              <a:cs typeface="Arial"/>
              <a:sym typeface="Arial"/>
            </a:endParaRPr>
          </a:p>
          <a:p>
            <a:pPr indent="0" lvl="0" marL="0" rtl="0" algn="l">
              <a:spcBef>
                <a:spcPts val="0"/>
              </a:spcBef>
              <a:spcAft>
                <a:spcPts val="0"/>
              </a:spcAft>
              <a:buClr>
                <a:schemeClr val="dk2"/>
              </a:buClr>
              <a:buSzPts val="1100"/>
              <a:buFont typeface="Arial"/>
              <a:buNone/>
            </a:pPr>
            <a:r>
              <a:rPr lang="en" sz="1100">
                <a:solidFill>
                  <a:schemeClr val="dk2"/>
                </a:solidFill>
                <a:latin typeface="Arial"/>
                <a:ea typeface="Arial"/>
                <a:cs typeface="Arial"/>
                <a:sym typeface="Arial"/>
              </a:rPr>
              <a:t>●</a:t>
            </a:r>
            <a:r>
              <a:rPr lang="en" sz="700">
                <a:solidFill>
                  <a:schemeClr val="dk2"/>
                </a:solidFill>
                <a:latin typeface="Times New Roman"/>
                <a:ea typeface="Times New Roman"/>
                <a:cs typeface="Times New Roman"/>
                <a:sym typeface="Times New Roman"/>
              </a:rPr>
              <a:t>      </a:t>
            </a:r>
            <a:r>
              <a:rPr lang="en" sz="1100">
                <a:solidFill>
                  <a:schemeClr val="dk2"/>
                </a:solidFill>
                <a:latin typeface="Arial"/>
                <a:ea typeface="Arial"/>
                <a:cs typeface="Arial"/>
                <a:sym typeface="Arial"/>
              </a:rPr>
              <a:t>Density Curves</a:t>
            </a:r>
            <a:endParaRPr sz="1100">
              <a:solidFill>
                <a:schemeClr val="dk2"/>
              </a:solidFill>
              <a:latin typeface="Arial"/>
              <a:ea typeface="Arial"/>
              <a:cs typeface="Arial"/>
              <a:sym typeface="Arial"/>
            </a:endParaRPr>
          </a:p>
          <a:p>
            <a:pPr indent="0" lvl="0" marL="0" rtl="0" algn="l">
              <a:spcBef>
                <a:spcPts val="0"/>
              </a:spcBef>
              <a:spcAft>
                <a:spcPts val="0"/>
              </a:spcAft>
              <a:buNone/>
            </a:pPr>
            <a:r>
              <a:rPr lang="en" sz="1100">
                <a:solidFill>
                  <a:schemeClr val="dk2"/>
                </a:solidFill>
                <a:latin typeface="Arial"/>
                <a:ea typeface="Arial"/>
                <a:cs typeface="Arial"/>
                <a:sym typeface="Arial"/>
              </a:rPr>
              <a:t>●</a:t>
            </a:r>
            <a:r>
              <a:rPr lang="en" sz="700">
                <a:solidFill>
                  <a:schemeClr val="dk2"/>
                </a:solidFill>
                <a:latin typeface="Times New Roman"/>
                <a:ea typeface="Times New Roman"/>
                <a:cs typeface="Times New Roman"/>
                <a:sym typeface="Times New Roman"/>
              </a:rPr>
              <a:t>      </a:t>
            </a:r>
            <a:r>
              <a:rPr lang="en" sz="1100">
                <a:solidFill>
                  <a:schemeClr val="dk2"/>
                </a:solidFill>
                <a:latin typeface="Arial"/>
                <a:ea typeface="Arial"/>
                <a:cs typeface="Arial"/>
                <a:sym typeface="Arial"/>
              </a:rPr>
              <a:t>Common Types of Distributions</a:t>
            </a:r>
            <a:endParaRPr sz="1100">
              <a:solidFill>
                <a:schemeClr val="dk2"/>
              </a:solidFill>
              <a:latin typeface="Arial"/>
              <a:ea typeface="Arial"/>
              <a:cs typeface="Arial"/>
              <a:sym typeface="Arial"/>
            </a:endParaRPr>
          </a:p>
          <a:p>
            <a:pPr indent="0" lvl="0" marL="0" rtl="0" algn="l">
              <a:spcBef>
                <a:spcPts val="0"/>
              </a:spcBef>
              <a:spcAft>
                <a:spcPts val="0"/>
              </a:spcAft>
              <a:buNone/>
            </a:pPr>
            <a:r>
              <a:t/>
            </a:r>
            <a:endParaRPr sz="1100">
              <a:solidFill>
                <a:schemeClr val="dk2"/>
              </a:solidFill>
              <a:latin typeface="Arial"/>
              <a:ea typeface="Arial"/>
              <a:cs typeface="Arial"/>
              <a:sym typeface="Arial"/>
            </a:endParaRPr>
          </a:p>
          <a:p>
            <a:pPr indent="0" lvl="0" marL="0" rtl="0" algn="l">
              <a:spcBef>
                <a:spcPts val="0"/>
              </a:spcBef>
              <a:spcAft>
                <a:spcPts val="0"/>
              </a:spcAft>
              <a:buClr>
                <a:schemeClr val="dk2"/>
              </a:buClr>
              <a:buSzPts val="1100"/>
              <a:buFont typeface="Arial"/>
              <a:buNone/>
            </a:pPr>
            <a:r>
              <a:rPr b="1" lang="en" sz="1100">
                <a:solidFill>
                  <a:schemeClr val="dk2"/>
                </a:solidFill>
                <a:latin typeface="Arial"/>
                <a:ea typeface="Arial"/>
                <a:cs typeface="Arial"/>
                <a:sym typeface="Arial"/>
              </a:rPr>
              <a:t>Section 2: Relationships</a:t>
            </a:r>
            <a:endParaRPr b="1" sz="1100">
              <a:solidFill>
                <a:schemeClr val="dk2"/>
              </a:solidFill>
              <a:latin typeface="Arial"/>
              <a:ea typeface="Arial"/>
              <a:cs typeface="Arial"/>
              <a:sym typeface="Arial"/>
            </a:endParaRPr>
          </a:p>
          <a:p>
            <a:pPr indent="0" lvl="0" marL="0" rtl="0" algn="l">
              <a:spcBef>
                <a:spcPts val="0"/>
              </a:spcBef>
              <a:spcAft>
                <a:spcPts val="0"/>
              </a:spcAft>
              <a:buClr>
                <a:schemeClr val="dk2"/>
              </a:buClr>
              <a:buSzPts val="1100"/>
              <a:buFont typeface="Arial"/>
              <a:buNone/>
            </a:pPr>
            <a:r>
              <a:rPr lang="en" sz="1100">
                <a:solidFill>
                  <a:schemeClr val="dk2"/>
                </a:solidFill>
                <a:latin typeface="Arial"/>
                <a:ea typeface="Arial"/>
                <a:cs typeface="Arial"/>
                <a:sym typeface="Arial"/>
              </a:rPr>
              <a:t>●</a:t>
            </a:r>
            <a:r>
              <a:rPr lang="en" sz="700">
                <a:solidFill>
                  <a:schemeClr val="dk2"/>
                </a:solidFill>
                <a:latin typeface="Times New Roman"/>
                <a:ea typeface="Times New Roman"/>
                <a:cs typeface="Times New Roman"/>
                <a:sym typeface="Times New Roman"/>
              </a:rPr>
              <a:t>      </a:t>
            </a:r>
            <a:r>
              <a:rPr lang="en" sz="1100">
                <a:solidFill>
                  <a:schemeClr val="dk2"/>
                </a:solidFill>
                <a:latin typeface="Arial"/>
                <a:ea typeface="Arial"/>
                <a:cs typeface="Arial"/>
                <a:sym typeface="Arial"/>
              </a:rPr>
              <a:t>Scatterplots &amp; Correlation </a:t>
            </a:r>
            <a:endParaRPr sz="1100">
              <a:solidFill>
                <a:schemeClr val="dk2"/>
              </a:solidFill>
              <a:latin typeface="Arial"/>
              <a:ea typeface="Arial"/>
              <a:cs typeface="Arial"/>
              <a:sym typeface="Arial"/>
            </a:endParaRPr>
          </a:p>
          <a:p>
            <a:pPr indent="0" lvl="0" marL="0" rtl="0" algn="l">
              <a:spcBef>
                <a:spcPts val="0"/>
              </a:spcBef>
              <a:spcAft>
                <a:spcPts val="0"/>
              </a:spcAft>
              <a:buClr>
                <a:schemeClr val="dk2"/>
              </a:buClr>
              <a:buSzPts val="1100"/>
              <a:buFont typeface="Arial"/>
              <a:buNone/>
            </a:pPr>
            <a:r>
              <a:rPr lang="en" sz="1100">
                <a:solidFill>
                  <a:schemeClr val="dk2"/>
                </a:solidFill>
                <a:latin typeface="Arial"/>
                <a:ea typeface="Arial"/>
                <a:cs typeface="Arial"/>
                <a:sym typeface="Arial"/>
              </a:rPr>
              <a:t>●</a:t>
            </a:r>
            <a:r>
              <a:rPr lang="en" sz="700">
                <a:solidFill>
                  <a:schemeClr val="dk2"/>
                </a:solidFill>
                <a:latin typeface="Times New Roman"/>
                <a:ea typeface="Times New Roman"/>
                <a:cs typeface="Times New Roman"/>
                <a:sym typeface="Times New Roman"/>
              </a:rPr>
              <a:t>      </a:t>
            </a:r>
            <a:r>
              <a:rPr lang="en" sz="1100">
                <a:solidFill>
                  <a:schemeClr val="dk2"/>
                </a:solidFill>
                <a:latin typeface="Arial"/>
                <a:ea typeface="Arial"/>
                <a:cs typeface="Arial"/>
                <a:sym typeface="Arial"/>
              </a:rPr>
              <a:t>Single Regression</a:t>
            </a:r>
            <a:endParaRPr sz="1100">
              <a:solidFill>
                <a:schemeClr val="dk2"/>
              </a:solidFill>
              <a:latin typeface="Arial"/>
              <a:ea typeface="Arial"/>
              <a:cs typeface="Arial"/>
              <a:sym typeface="Arial"/>
            </a:endParaRPr>
          </a:p>
          <a:p>
            <a:pPr indent="0" lvl="0" marL="0" rtl="0" algn="l">
              <a:spcBef>
                <a:spcPts val="0"/>
              </a:spcBef>
              <a:spcAft>
                <a:spcPts val="0"/>
              </a:spcAft>
              <a:buClr>
                <a:schemeClr val="dk2"/>
              </a:buClr>
              <a:buSzPts val="1100"/>
              <a:buFont typeface="Arial"/>
              <a:buNone/>
            </a:pPr>
            <a:r>
              <a:rPr lang="en" sz="1100">
                <a:solidFill>
                  <a:schemeClr val="dk2"/>
                </a:solidFill>
                <a:latin typeface="Arial"/>
                <a:ea typeface="Arial"/>
                <a:cs typeface="Arial"/>
                <a:sym typeface="Arial"/>
              </a:rPr>
              <a:t>●</a:t>
            </a:r>
            <a:r>
              <a:rPr lang="en" sz="700">
                <a:solidFill>
                  <a:schemeClr val="dk2"/>
                </a:solidFill>
                <a:latin typeface="Times New Roman"/>
                <a:ea typeface="Times New Roman"/>
                <a:cs typeface="Times New Roman"/>
                <a:sym typeface="Times New Roman"/>
              </a:rPr>
              <a:t>      </a:t>
            </a:r>
            <a:r>
              <a:rPr lang="en" sz="1100">
                <a:solidFill>
                  <a:schemeClr val="dk2"/>
                </a:solidFill>
                <a:latin typeface="Arial"/>
                <a:ea typeface="Arial"/>
                <a:cs typeface="Arial"/>
                <a:sym typeface="Arial"/>
              </a:rPr>
              <a:t>Experimental Design &amp; Causation</a:t>
            </a:r>
            <a:endParaRPr sz="1100">
              <a:solidFill>
                <a:schemeClr val="dk2"/>
              </a:solidFill>
              <a:latin typeface="Arial"/>
              <a:ea typeface="Arial"/>
              <a:cs typeface="Arial"/>
              <a:sym typeface="Arial"/>
            </a:endParaRPr>
          </a:p>
          <a:p>
            <a:pPr indent="0" lvl="0" marL="0" rtl="0" algn="l">
              <a:spcBef>
                <a:spcPts val="0"/>
              </a:spcBef>
              <a:spcAft>
                <a:spcPts val="0"/>
              </a:spcAft>
              <a:buNone/>
            </a:pPr>
            <a:r>
              <a:rPr lang="en" sz="1100">
                <a:solidFill>
                  <a:schemeClr val="dk2"/>
                </a:solidFill>
                <a:latin typeface="Arial"/>
                <a:ea typeface="Arial"/>
                <a:cs typeface="Arial"/>
                <a:sym typeface="Arial"/>
              </a:rPr>
              <a:t>●</a:t>
            </a:r>
            <a:r>
              <a:rPr lang="en" sz="700">
                <a:solidFill>
                  <a:schemeClr val="dk2"/>
                </a:solidFill>
                <a:latin typeface="Times New Roman"/>
                <a:ea typeface="Times New Roman"/>
                <a:cs typeface="Times New Roman"/>
                <a:sym typeface="Times New Roman"/>
              </a:rPr>
              <a:t>      </a:t>
            </a:r>
            <a:r>
              <a:rPr lang="en" sz="1100">
                <a:solidFill>
                  <a:schemeClr val="dk2"/>
                </a:solidFill>
                <a:latin typeface="Arial"/>
                <a:ea typeface="Arial"/>
                <a:cs typeface="Arial"/>
                <a:sym typeface="Arial"/>
              </a:rPr>
              <a:t>Sampling Techniques: Uniform, Stratified, and Poisson</a:t>
            </a:r>
            <a:endParaRPr sz="1100">
              <a:solidFill>
                <a:schemeClr val="dk2"/>
              </a:solidFill>
              <a:latin typeface="Arial"/>
              <a:ea typeface="Arial"/>
              <a:cs typeface="Arial"/>
              <a:sym typeface="Arial"/>
            </a:endParaRPr>
          </a:p>
          <a:p>
            <a:pPr indent="0" lvl="0" marL="0" rtl="0" algn="l">
              <a:spcBef>
                <a:spcPts val="0"/>
              </a:spcBef>
              <a:spcAft>
                <a:spcPts val="0"/>
              </a:spcAft>
              <a:buClr>
                <a:schemeClr val="dk2"/>
              </a:buClr>
              <a:buSzPts val="1100"/>
              <a:buFont typeface="Arial"/>
              <a:buNone/>
            </a:pPr>
            <a:r>
              <a:t/>
            </a:r>
            <a:endParaRPr sz="1100">
              <a:solidFill>
                <a:schemeClr val="dk2"/>
              </a:solidFill>
              <a:latin typeface="Arial"/>
              <a:ea typeface="Arial"/>
              <a:cs typeface="Arial"/>
              <a:sym typeface="Arial"/>
            </a:endParaRPr>
          </a:p>
          <a:p>
            <a:pPr indent="0" lvl="0" marL="0" rtl="0" algn="l">
              <a:spcBef>
                <a:spcPts val="0"/>
              </a:spcBef>
              <a:spcAft>
                <a:spcPts val="0"/>
              </a:spcAft>
              <a:buClr>
                <a:schemeClr val="dk2"/>
              </a:buClr>
              <a:buSzPts val="1100"/>
              <a:buFont typeface="Arial"/>
              <a:buNone/>
            </a:pPr>
            <a:r>
              <a:rPr b="1" lang="en" sz="1100">
                <a:solidFill>
                  <a:schemeClr val="dk2"/>
                </a:solidFill>
                <a:latin typeface="Arial"/>
                <a:ea typeface="Arial"/>
                <a:cs typeface="Arial"/>
                <a:sym typeface="Arial"/>
              </a:rPr>
              <a:t>Section 3: Probability</a:t>
            </a:r>
            <a:endParaRPr b="1" sz="1100">
              <a:solidFill>
                <a:schemeClr val="dk2"/>
              </a:solidFill>
              <a:latin typeface="Arial"/>
              <a:ea typeface="Arial"/>
              <a:cs typeface="Arial"/>
              <a:sym typeface="Arial"/>
            </a:endParaRPr>
          </a:p>
          <a:p>
            <a:pPr indent="0" lvl="0" marL="0" rtl="0" algn="l">
              <a:spcBef>
                <a:spcPts val="0"/>
              </a:spcBef>
              <a:spcAft>
                <a:spcPts val="0"/>
              </a:spcAft>
              <a:buClr>
                <a:schemeClr val="dk2"/>
              </a:buClr>
              <a:buSzPts val="1100"/>
              <a:buFont typeface="Arial"/>
              <a:buNone/>
            </a:pPr>
            <a:r>
              <a:rPr lang="en" sz="1100">
                <a:solidFill>
                  <a:schemeClr val="dk2"/>
                </a:solidFill>
                <a:latin typeface="Arial"/>
                <a:ea typeface="Arial"/>
                <a:cs typeface="Arial"/>
                <a:sym typeface="Arial"/>
              </a:rPr>
              <a:t>●</a:t>
            </a:r>
            <a:r>
              <a:rPr lang="en" sz="700">
                <a:solidFill>
                  <a:schemeClr val="dk2"/>
                </a:solidFill>
                <a:latin typeface="Times New Roman"/>
                <a:ea typeface="Times New Roman"/>
                <a:cs typeface="Times New Roman"/>
                <a:sym typeface="Times New Roman"/>
              </a:rPr>
              <a:t>      </a:t>
            </a:r>
            <a:r>
              <a:rPr lang="en" sz="1100">
                <a:solidFill>
                  <a:schemeClr val="dk2"/>
                </a:solidFill>
                <a:latin typeface="Arial"/>
                <a:ea typeface="Arial"/>
                <a:cs typeface="Arial"/>
                <a:sym typeface="Arial"/>
              </a:rPr>
              <a:t>Randomness &amp; Probability</a:t>
            </a:r>
            <a:endParaRPr sz="1100">
              <a:solidFill>
                <a:schemeClr val="dk2"/>
              </a:solidFill>
              <a:latin typeface="Arial"/>
              <a:ea typeface="Arial"/>
              <a:cs typeface="Arial"/>
              <a:sym typeface="Arial"/>
            </a:endParaRPr>
          </a:p>
          <a:p>
            <a:pPr indent="0" lvl="0" marL="0" rtl="0" algn="l">
              <a:spcBef>
                <a:spcPts val="0"/>
              </a:spcBef>
              <a:spcAft>
                <a:spcPts val="0"/>
              </a:spcAft>
              <a:buClr>
                <a:schemeClr val="dk2"/>
              </a:buClr>
              <a:buSzPts val="1100"/>
              <a:buFont typeface="Arial"/>
              <a:buNone/>
            </a:pPr>
            <a:r>
              <a:rPr lang="en" sz="1100">
                <a:solidFill>
                  <a:schemeClr val="dk2"/>
                </a:solidFill>
                <a:latin typeface="Arial"/>
                <a:ea typeface="Arial"/>
                <a:cs typeface="Arial"/>
                <a:sym typeface="Arial"/>
              </a:rPr>
              <a:t>●</a:t>
            </a:r>
            <a:r>
              <a:rPr lang="en" sz="700">
                <a:solidFill>
                  <a:schemeClr val="dk2"/>
                </a:solidFill>
                <a:latin typeface="Times New Roman"/>
                <a:ea typeface="Times New Roman"/>
                <a:cs typeface="Times New Roman"/>
                <a:sym typeface="Times New Roman"/>
              </a:rPr>
              <a:t>      </a:t>
            </a:r>
            <a:r>
              <a:rPr lang="en" sz="1100">
                <a:solidFill>
                  <a:schemeClr val="dk2"/>
                </a:solidFill>
                <a:latin typeface="Arial"/>
                <a:ea typeface="Arial"/>
                <a:cs typeface="Arial"/>
                <a:sym typeface="Arial"/>
              </a:rPr>
              <a:t>Simulation &amp; Stochastic Computing</a:t>
            </a:r>
            <a:endParaRPr sz="1100">
              <a:solidFill>
                <a:schemeClr val="dk2"/>
              </a:solidFill>
              <a:latin typeface="Arial"/>
              <a:ea typeface="Arial"/>
              <a:cs typeface="Arial"/>
              <a:sym typeface="Arial"/>
            </a:endParaRPr>
          </a:p>
          <a:p>
            <a:pPr indent="0" lvl="0" marL="0" rtl="0" algn="l">
              <a:spcBef>
                <a:spcPts val="0"/>
              </a:spcBef>
              <a:spcAft>
                <a:spcPts val="0"/>
              </a:spcAft>
              <a:buClr>
                <a:schemeClr val="dk2"/>
              </a:buClr>
              <a:buSzPts val="1100"/>
              <a:buFont typeface="Arial"/>
              <a:buNone/>
            </a:pPr>
            <a:r>
              <a:rPr lang="en" sz="1100">
                <a:solidFill>
                  <a:schemeClr val="dk2"/>
                </a:solidFill>
                <a:latin typeface="Arial"/>
                <a:ea typeface="Arial"/>
                <a:cs typeface="Arial"/>
                <a:sym typeface="Arial"/>
              </a:rPr>
              <a:t>●</a:t>
            </a:r>
            <a:r>
              <a:rPr lang="en" sz="700">
                <a:solidFill>
                  <a:schemeClr val="dk2"/>
                </a:solidFill>
                <a:latin typeface="Times New Roman"/>
                <a:ea typeface="Times New Roman"/>
                <a:cs typeface="Times New Roman"/>
                <a:sym typeface="Times New Roman"/>
              </a:rPr>
              <a:t>      </a:t>
            </a:r>
            <a:r>
              <a:rPr lang="en" sz="1100">
                <a:solidFill>
                  <a:schemeClr val="dk2"/>
                </a:solidFill>
                <a:latin typeface="Arial"/>
                <a:ea typeface="Arial"/>
                <a:cs typeface="Arial"/>
                <a:sym typeface="Arial"/>
              </a:rPr>
              <a:t>Probability Rules</a:t>
            </a:r>
            <a:endParaRPr sz="1100">
              <a:solidFill>
                <a:schemeClr val="dk2"/>
              </a:solidFill>
              <a:latin typeface="Arial"/>
              <a:ea typeface="Arial"/>
              <a:cs typeface="Arial"/>
              <a:sym typeface="Arial"/>
            </a:endParaRPr>
          </a:p>
          <a:p>
            <a:pPr indent="0" lvl="0" marL="0" rtl="0" algn="l">
              <a:spcBef>
                <a:spcPts val="0"/>
              </a:spcBef>
              <a:spcAft>
                <a:spcPts val="0"/>
              </a:spcAft>
              <a:buClr>
                <a:schemeClr val="dk2"/>
              </a:buClr>
              <a:buSzPts val="1100"/>
              <a:buFont typeface="Arial"/>
              <a:buNone/>
            </a:pPr>
            <a:r>
              <a:rPr lang="en" sz="1100">
                <a:solidFill>
                  <a:schemeClr val="dk2"/>
                </a:solidFill>
                <a:latin typeface="Arial"/>
                <a:ea typeface="Arial"/>
                <a:cs typeface="Arial"/>
                <a:sym typeface="Arial"/>
              </a:rPr>
              <a:t>●</a:t>
            </a:r>
            <a:r>
              <a:rPr lang="en" sz="700">
                <a:solidFill>
                  <a:schemeClr val="dk2"/>
                </a:solidFill>
                <a:latin typeface="Times New Roman"/>
                <a:ea typeface="Times New Roman"/>
                <a:cs typeface="Times New Roman"/>
                <a:sym typeface="Times New Roman"/>
              </a:rPr>
              <a:t>      </a:t>
            </a:r>
            <a:r>
              <a:rPr lang="en" sz="1100">
                <a:solidFill>
                  <a:schemeClr val="dk2"/>
                </a:solidFill>
                <a:latin typeface="Arial"/>
                <a:ea typeface="Arial"/>
                <a:cs typeface="Arial"/>
                <a:sym typeface="Arial"/>
              </a:rPr>
              <a:t>Joint Probability Distributions, Conditional Probability &amp; Independenc</a:t>
            </a:r>
            <a:r>
              <a:rPr lang="en" sz="1100">
                <a:latin typeface="Arial"/>
                <a:ea typeface="Arial"/>
                <a:cs typeface="Arial"/>
                <a:sym typeface="Arial"/>
              </a:rPr>
              <a:t>e</a:t>
            </a:r>
            <a:endParaRPr/>
          </a:p>
        </p:txBody>
      </p:sp>
      <p:sp>
        <p:nvSpPr>
          <p:cNvPr id="111" name="Google Shape;111;p19"/>
          <p:cNvSpPr txBox="1"/>
          <p:nvPr>
            <p:ph idx="2" type="body"/>
          </p:nvPr>
        </p:nvSpPr>
        <p:spPr>
          <a:xfrm>
            <a:off x="4832400" y="1266175"/>
            <a:ext cx="39999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200" u="sng">
                <a:solidFill>
                  <a:schemeClr val="dk2"/>
                </a:solidFill>
                <a:latin typeface="Arial"/>
                <a:ea typeface="Arial"/>
                <a:cs typeface="Arial"/>
                <a:sym typeface="Arial"/>
              </a:rPr>
              <a:t>Day 2</a:t>
            </a:r>
            <a:endParaRPr b="1" sz="1200" u="sng">
              <a:solidFill>
                <a:schemeClr val="dk2"/>
              </a:solidFill>
              <a:latin typeface="Arial"/>
              <a:ea typeface="Arial"/>
              <a:cs typeface="Arial"/>
              <a:sym typeface="Arial"/>
            </a:endParaRPr>
          </a:p>
          <a:p>
            <a:pPr indent="0" lvl="0" marL="0" rtl="0" algn="l">
              <a:spcBef>
                <a:spcPts val="0"/>
              </a:spcBef>
              <a:spcAft>
                <a:spcPts val="0"/>
              </a:spcAft>
              <a:buNone/>
            </a:pPr>
            <a:r>
              <a:rPr b="1" lang="en" sz="1100">
                <a:latin typeface="Arial"/>
                <a:ea typeface="Arial"/>
                <a:cs typeface="Arial"/>
                <a:sym typeface="Arial"/>
              </a:rPr>
              <a:t>Section 3: Probability</a:t>
            </a:r>
            <a:endParaRPr b="1" sz="1100">
              <a:latin typeface="Arial"/>
              <a:ea typeface="Arial"/>
              <a:cs typeface="Arial"/>
              <a:sym typeface="Arial"/>
            </a:endParaRPr>
          </a:p>
          <a:p>
            <a:pPr indent="0" lvl="0" marL="0" rtl="0" algn="l">
              <a:spcBef>
                <a:spcPts val="0"/>
              </a:spcBef>
              <a:spcAft>
                <a:spcPts val="0"/>
              </a:spcAft>
              <a:buNone/>
            </a:pPr>
            <a:r>
              <a:t/>
            </a:r>
            <a:endParaRPr b="1" sz="1100">
              <a:latin typeface="Arial"/>
              <a:ea typeface="Arial"/>
              <a:cs typeface="Arial"/>
              <a:sym typeface="Arial"/>
            </a:endParaRPr>
          </a:p>
          <a:p>
            <a:pPr indent="0" lvl="0" marL="0" rtl="0" algn="l">
              <a:spcBef>
                <a:spcPts val="0"/>
              </a:spcBef>
              <a:spcAft>
                <a:spcPts val="0"/>
              </a:spcAft>
              <a:buNone/>
            </a:pPr>
            <a:r>
              <a:rPr lang="en" sz="1100">
                <a:latin typeface="Arial"/>
                <a:ea typeface="Arial"/>
                <a:cs typeface="Arial"/>
                <a:sym typeface="Arial"/>
              </a:rPr>
              <a:t>●</a:t>
            </a:r>
            <a:r>
              <a:rPr lang="en" sz="700">
                <a:latin typeface="Times New Roman"/>
                <a:ea typeface="Times New Roman"/>
                <a:cs typeface="Times New Roman"/>
                <a:sym typeface="Times New Roman"/>
              </a:rPr>
              <a:t>      </a:t>
            </a:r>
            <a:r>
              <a:rPr lang="en" sz="1100">
                <a:latin typeface="Arial"/>
                <a:ea typeface="Arial"/>
                <a:cs typeface="Arial"/>
                <a:sym typeface="Arial"/>
              </a:rPr>
              <a:t>Bayesian Probability: prior and posterior distributions</a:t>
            </a:r>
            <a:endParaRPr b="1" sz="1100">
              <a:latin typeface="Arial"/>
              <a:ea typeface="Arial"/>
              <a:cs typeface="Arial"/>
              <a:sym typeface="Arial"/>
            </a:endParaRPr>
          </a:p>
          <a:p>
            <a:pPr indent="0" lvl="0" marL="0" rtl="0" algn="l">
              <a:spcBef>
                <a:spcPts val="0"/>
              </a:spcBef>
              <a:spcAft>
                <a:spcPts val="0"/>
              </a:spcAft>
              <a:buClr>
                <a:schemeClr val="dk2"/>
              </a:buClr>
              <a:buSzPts val="1100"/>
              <a:buFont typeface="Arial"/>
              <a:buNone/>
            </a:pPr>
            <a:r>
              <a:rPr b="1" lang="en" sz="1100">
                <a:solidFill>
                  <a:schemeClr val="dk2"/>
                </a:solidFill>
                <a:latin typeface="Arial"/>
                <a:ea typeface="Arial"/>
                <a:cs typeface="Arial"/>
                <a:sym typeface="Arial"/>
              </a:rPr>
              <a:t>Section 4: Inferential Statistics</a:t>
            </a:r>
            <a:endParaRPr b="1" sz="1100">
              <a:solidFill>
                <a:schemeClr val="dk2"/>
              </a:solidFill>
              <a:latin typeface="Arial"/>
              <a:ea typeface="Arial"/>
              <a:cs typeface="Arial"/>
              <a:sym typeface="Arial"/>
            </a:endParaRPr>
          </a:p>
          <a:p>
            <a:pPr indent="0" lvl="0" marL="0" rtl="0" algn="l">
              <a:spcBef>
                <a:spcPts val="0"/>
              </a:spcBef>
              <a:spcAft>
                <a:spcPts val="0"/>
              </a:spcAft>
              <a:buClr>
                <a:schemeClr val="dk2"/>
              </a:buClr>
              <a:buSzPts val="1100"/>
              <a:buFont typeface="Arial"/>
              <a:buNone/>
            </a:pPr>
            <a:r>
              <a:rPr lang="en" sz="1100">
                <a:solidFill>
                  <a:schemeClr val="dk2"/>
                </a:solidFill>
                <a:latin typeface="Arial"/>
                <a:ea typeface="Arial"/>
                <a:cs typeface="Arial"/>
                <a:sym typeface="Arial"/>
              </a:rPr>
              <a:t>●</a:t>
            </a:r>
            <a:r>
              <a:rPr lang="en" sz="700">
                <a:solidFill>
                  <a:schemeClr val="dk2"/>
                </a:solidFill>
                <a:latin typeface="Times New Roman"/>
                <a:ea typeface="Times New Roman"/>
                <a:cs typeface="Times New Roman"/>
                <a:sym typeface="Times New Roman"/>
              </a:rPr>
              <a:t>      </a:t>
            </a:r>
            <a:r>
              <a:rPr lang="en" sz="1100">
                <a:solidFill>
                  <a:schemeClr val="dk2"/>
                </a:solidFill>
                <a:latin typeface="Arial"/>
                <a:ea typeface="Arial"/>
                <a:cs typeface="Arial"/>
                <a:sym typeface="Arial"/>
              </a:rPr>
              <a:t>Sampling Distributions</a:t>
            </a:r>
            <a:endParaRPr sz="1100">
              <a:solidFill>
                <a:schemeClr val="dk2"/>
              </a:solidFill>
              <a:latin typeface="Arial"/>
              <a:ea typeface="Arial"/>
              <a:cs typeface="Arial"/>
              <a:sym typeface="Arial"/>
            </a:endParaRPr>
          </a:p>
          <a:p>
            <a:pPr indent="0" lvl="0" marL="0" rtl="0" algn="l">
              <a:spcBef>
                <a:spcPts val="0"/>
              </a:spcBef>
              <a:spcAft>
                <a:spcPts val="0"/>
              </a:spcAft>
              <a:buClr>
                <a:schemeClr val="dk2"/>
              </a:buClr>
              <a:buSzPts val="1100"/>
              <a:buFont typeface="Arial"/>
              <a:buNone/>
            </a:pPr>
            <a:r>
              <a:rPr lang="en" sz="1100">
                <a:solidFill>
                  <a:schemeClr val="dk2"/>
                </a:solidFill>
                <a:latin typeface="Arial"/>
                <a:ea typeface="Arial"/>
                <a:cs typeface="Arial"/>
                <a:sym typeface="Arial"/>
              </a:rPr>
              <a:t>●</a:t>
            </a:r>
            <a:r>
              <a:rPr lang="en" sz="700">
                <a:solidFill>
                  <a:schemeClr val="dk2"/>
                </a:solidFill>
                <a:latin typeface="Times New Roman"/>
                <a:ea typeface="Times New Roman"/>
                <a:cs typeface="Times New Roman"/>
                <a:sym typeface="Times New Roman"/>
              </a:rPr>
              <a:t>      </a:t>
            </a:r>
            <a:r>
              <a:rPr lang="en" sz="1100">
                <a:solidFill>
                  <a:schemeClr val="dk2"/>
                </a:solidFill>
                <a:latin typeface="Arial"/>
                <a:ea typeface="Arial"/>
                <a:cs typeface="Arial"/>
                <a:sym typeface="Arial"/>
              </a:rPr>
              <a:t>Confidence Intervals: Basics</a:t>
            </a:r>
            <a:endParaRPr sz="1100">
              <a:solidFill>
                <a:schemeClr val="dk2"/>
              </a:solidFill>
              <a:latin typeface="Arial"/>
              <a:ea typeface="Arial"/>
              <a:cs typeface="Arial"/>
              <a:sym typeface="Arial"/>
            </a:endParaRPr>
          </a:p>
          <a:p>
            <a:pPr indent="457200" lvl="0" marL="0" rtl="0" algn="l">
              <a:spcBef>
                <a:spcPts val="0"/>
              </a:spcBef>
              <a:spcAft>
                <a:spcPts val="0"/>
              </a:spcAft>
              <a:buClr>
                <a:schemeClr val="dk2"/>
              </a:buClr>
              <a:buSzPts val="1100"/>
              <a:buFont typeface="Arial"/>
              <a:buNone/>
            </a:pPr>
            <a:r>
              <a:rPr lang="en" sz="1100">
                <a:solidFill>
                  <a:schemeClr val="dk2"/>
                </a:solidFill>
                <a:latin typeface="Arial"/>
                <a:ea typeface="Arial"/>
                <a:cs typeface="Arial"/>
                <a:sym typeface="Arial"/>
              </a:rPr>
              <a:t>○</a:t>
            </a:r>
            <a:r>
              <a:rPr lang="en" sz="700">
                <a:solidFill>
                  <a:schemeClr val="dk2"/>
                </a:solidFill>
                <a:latin typeface="Times New Roman"/>
                <a:ea typeface="Times New Roman"/>
                <a:cs typeface="Times New Roman"/>
                <a:sym typeface="Times New Roman"/>
              </a:rPr>
              <a:t>      </a:t>
            </a:r>
            <a:r>
              <a:rPr lang="en" sz="1100">
                <a:solidFill>
                  <a:schemeClr val="dk2"/>
                </a:solidFill>
                <a:latin typeface="Arial"/>
                <a:ea typeface="Arial"/>
                <a:cs typeface="Arial"/>
                <a:sym typeface="Arial"/>
              </a:rPr>
              <a:t>Estimating a Population Proportion</a:t>
            </a:r>
            <a:endParaRPr sz="1100">
              <a:solidFill>
                <a:schemeClr val="dk2"/>
              </a:solidFill>
              <a:latin typeface="Arial"/>
              <a:ea typeface="Arial"/>
              <a:cs typeface="Arial"/>
              <a:sym typeface="Arial"/>
            </a:endParaRPr>
          </a:p>
          <a:p>
            <a:pPr indent="457200" lvl="0" marL="0" rtl="0" algn="l">
              <a:spcBef>
                <a:spcPts val="0"/>
              </a:spcBef>
              <a:spcAft>
                <a:spcPts val="0"/>
              </a:spcAft>
              <a:buClr>
                <a:schemeClr val="dk2"/>
              </a:buClr>
              <a:buSzPts val="1100"/>
              <a:buFont typeface="Arial"/>
              <a:buNone/>
            </a:pPr>
            <a:r>
              <a:rPr lang="en" sz="1100">
                <a:solidFill>
                  <a:schemeClr val="dk2"/>
                </a:solidFill>
                <a:latin typeface="Arial"/>
                <a:ea typeface="Arial"/>
                <a:cs typeface="Arial"/>
                <a:sym typeface="Arial"/>
              </a:rPr>
              <a:t>○</a:t>
            </a:r>
            <a:r>
              <a:rPr lang="en" sz="700">
                <a:solidFill>
                  <a:schemeClr val="dk2"/>
                </a:solidFill>
                <a:latin typeface="Times New Roman"/>
                <a:ea typeface="Times New Roman"/>
                <a:cs typeface="Times New Roman"/>
                <a:sym typeface="Times New Roman"/>
              </a:rPr>
              <a:t>      </a:t>
            </a:r>
            <a:r>
              <a:rPr lang="en" sz="1100">
                <a:solidFill>
                  <a:schemeClr val="dk2"/>
                </a:solidFill>
                <a:latin typeface="Arial"/>
                <a:ea typeface="Arial"/>
                <a:cs typeface="Arial"/>
                <a:sym typeface="Arial"/>
              </a:rPr>
              <a:t>Estimating a Population Mean</a:t>
            </a:r>
            <a:endParaRPr sz="1100">
              <a:solidFill>
                <a:schemeClr val="dk2"/>
              </a:solidFill>
              <a:latin typeface="Arial"/>
              <a:ea typeface="Arial"/>
              <a:cs typeface="Arial"/>
              <a:sym typeface="Arial"/>
            </a:endParaRPr>
          </a:p>
          <a:p>
            <a:pPr indent="0" lvl="0" marL="0" rtl="0" algn="l">
              <a:spcBef>
                <a:spcPts val="0"/>
              </a:spcBef>
              <a:spcAft>
                <a:spcPts val="0"/>
              </a:spcAft>
              <a:buClr>
                <a:schemeClr val="dk2"/>
              </a:buClr>
              <a:buSzPts val="1100"/>
              <a:buFont typeface="Arial"/>
              <a:buNone/>
            </a:pPr>
            <a:r>
              <a:rPr lang="en" sz="1100">
                <a:solidFill>
                  <a:schemeClr val="dk2"/>
                </a:solidFill>
                <a:latin typeface="Arial"/>
                <a:ea typeface="Arial"/>
                <a:cs typeface="Arial"/>
                <a:sym typeface="Arial"/>
              </a:rPr>
              <a:t>●</a:t>
            </a:r>
            <a:r>
              <a:rPr lang="en" sz="700">
                <a:solidFill>
                  <a:schemeClr val="dk2"/>
                </a:solidFill>
                <a:latin typeface="Times New Roman"/>
                <a:ea typeface="Times New Roman"/>
                <a:cs typeface="Times New Roman"/>
                <a:sym typeface="Times New Roman"/>
              </a:rPr>
              <a:t>      </a:t>
            </a:r>
            <a:r>
              <a:rPr lang="en" sz="1100">
                <a:solidFill>
                  <a:schemeClr val="dk2"/>
                </a:solidFill>
                <a:latin typeface="Arial"/>
                <a:ea typeface="Arial"/>
                <a:cs typeface="Arial"/>
                <a:sym typeface="Arial"/>
              </a:rPr>
              <a:t>Significance Tests: Basics</a:t>
            </a:r>
            <a:endParaRPr sz="1100">
              <a:solidFill>
                <a:schemeClr val="dk2"/>
              </a:solidFill>
              <a:latin typeface="Arial"/>
              <a:ea typeface="Arial"/>
              <a:cs typeface="Arial"/>
              <a:sym typeface="Arial"/>
            </a:endParaRPr>
          </a:p>
          <a:p>
            <a:pPr indent="457200" lvl="0" marL="0" rtl="0" algn="l">
              <a:spcBef>
                <a:spcPts val="0"/>
              </a:spcBef>
              <a:spcAft>
                <a:spcPts val="0"/>
              </a:spcAft>
              <a:buClr>
                <a:schemeClr val="dk2"/>
              </a:buClr>
              <a:buSzPts val="1100"/>
              <a:buFont typeface="Arial"/>
              <a:buNone/>
            </a:pPr>
            <a:r>
              <a:rPr lang="en" sz="1100">
                <a:solidFill>
                  <a:schemeClr val="dk2"/>
                </a:solidFill>
                <a:latin typeface="Arial"/>
                <a:ea typeface="Arial"/>
                <a:cs typeface="Arial"/>
                <a:sym typeface="Arial"/>
              </a:rPr>
              <a:t>○</a:t>
            </a:r>
            <a:r>
              <a:rPr lang="en" sz="700">
                <a:solidFill>
                  <a:schemeClr val="dk2"/>
                </a:solidFill>
                <a:latin typeface="Times New Roman"/>
                <a:ea typeface="Times New Roman"/>
                <a:cs typeface="Times New Roman"/>
                <a:sym typeface="Times New Roman"/>
              </a:rPr>
              <a:t>      </a:t>
            </a:r>
            <a:r>
              <a:rPr lang="en" sz="1100">
                <a:solidFill>
                  <a:schemeClr val="dk2"/>
                </a:solidFill>
                <a:latin typeface="Arial"/>
                <a:ea typeface="Arial"/>
                <a:cs typeface="Arial"/>
                <a:sym typeface="Arial"/>
              </a:rPr>
              <a:t>Tests about a Population Proportion</a:t>
            </a:r>
            <a:endParaRPr sz="1100">
              <a:solidFill>
                <a:schemeClr val="dk2"/>
              </a:solidFill>
              <a:latin typeface="Arial"/>
              <a:ea typeface="Arial"/>
              <a:cs typeface="Arial"/>
              <a:sym typeface="Arial"/>
            </a:endParaRPr>
          </a:p>
          <a:p>
            <a:pPr indent="457200" lvl="0" marL="0" rtl="0" algn="l">
              <a:spcBef>
                <a:spcPts val="0"/>
              </a:spcBef>
              <a:spcAft>
                <a:spcPts val="0"/>
              </a:spcAft>
              <a:buClr>
                <a:schemeClr val="dk2"/>
              </a:buClr>
              <a:buSzPts val="1100"/>
              <a:buFont typeface="Arial"/>
              <a:buNone/>
            </a:pPr>
            <a:r>
              <a:rPr lang="en" sz="1100">
                <a:solidFill>
                  <a:schemeClr val="dk2"/>
                </a:solidFill>
                <a:latin typeface="Arial"/>
                <a:ea typeface="Arial"/>
                <a:cs typeface="Arial"/>
                <a:sym typeface="Arial"/>
              </a:rPr>
              <a:t>○</a:t>
            </a:r>
            <a:r>
              <a:rPr lang="en" sz="700">
                <a:solidFill>
                  <a:schemeClr val="dk2"/>
                </a:solidFill>
                <a:latin typeface="Times New Roman"/>
                <a:ea typeface="Times New Roman"/>
                <a:cs typeface="Times New Roman"/>
                <a:sym typeface="Times New Roman"/>
              </a:rPr>
              <a:t>      </a:t>
            </a:r>
            <a:r>
              <a:rPr lang="en" sz="1100">
                <a:solidFill>
                  <a:schemeClr val="dk2"/>
                </a:solidFill>
                <a:latin typeface="Arial"/>
                <a:ea typeface="Arial"/>
                <a:cs typeface="Arial"/>
                <a:sym typeface="Arial"/>
              </a:rPr>
              <a:t>Tests about a Population Mean</a:t>
            </a:r>
            <a:endParaRPr sz="1100">
              <a:solidFill>
                <a:schemeClr val="dk2"/>
              </a:solidFill>
              <a:latin typeface="Arial"/>
              <a:ea typeface="Arial"/>
              <a:cs typeface="Arial"/>
              <a:sym typeface="Arial"/>
            </a:endParaRPr>
          </a:p>
          <a:p>
            <a:pPr indent="0" lvl="0" marL="0" rtl="0" algn="l">
              <a:spcBef>
                <a:spcPts val="0"/>
              </a:spcBef>
              <a:spcAft>
                <a:spcPts val="0"/>
              </a:spcAft>
              <a:buClr>
                <a:schemeClr val="dk2"/>
              </a:buClr>
              <a:buSzPts val="1100"/>
              <a:buFont typeface="Arial"/>
              <a:buNone/>
            </a:pPr>
            <a:r>
              <a:rPr lang="en" sz="1100">
                <a:solidFill>
                  <a:schemeClr val="dk2"/>
                </a:solidFill>
                <a:latin typeface="Arial"/>
                <a:ea typeface="Arial"/>
                <a:cs typeface="Arial"/>
                <a:sym typeface="Arial"/>
              </a:rPr>
              <a:t>●</a:t>
            </a:r>
            <a:r>
              <a:rPr lang="en" sz="700">
                <a:solidFill>
                  <a:schemeClr val="dk2"/>
                </a:solidFill>
                <a:latin typeface="Times New Roman"/>
                <a:ea typeface="Times New Roman"/>
                <a:cs typeface="Times New Roman"/>
                <a:sym typeface="Times New Roman"/>
              </a:rPr>
              <a:t>      </a:t>
            </a:r>
            <a:r>
              <a:rPr lang="en" sz="1100">
                <a:solidFill>
                  <a:schemeClr val="dk2"/>
                </a:solidFill>
                <a:latin typeface="Arial"/>
                <a:ea typeface="Arial"/>
                <a:cs typeface="Arial"/>
                <a:sym typeface="Arial"/>
              </a:rPr>
              <a:t>Type I and Type II errors</a:t>
            </a:r>
            <a:endParaRPr sz="1100">
              <a:solidFill>
                <a:schemeClr val="dk2"/>
              </a:solidFill>
              <a:latin typeface="Arial"/>
              <a:ea typeface="Arial"/>
              <a:cs typeface="Arial"/>
              <a:sym typeface="Arial"/>
            </a:endParaRPr>
          </a:p>
          <a:p>
            <a:pPr indent="0" lvl="0" marL="0" rtl="0" algn="l">
              <a:spcBef>
                <a:spcPts val="0"/>
              </a:spcBef>
              <a:spcAft>
                <a:spcPts val="0"/>
              </a:spcAft>
              <a:buClr>
                <a:schemeClr val="dk2"/>
              </a:buClr>
              <a:buSzPts val="1100"/>
              <a:buFont typeface="Arial"/>
              <a:buNone/>
            </a:pPr>
            <a:r>
              <a:t/>
            </a:r>
            <a:endParaRPr sz="1100">
              <a:solidFill>
                <a:schemeClr val="dk2"/>
              </a:solidFill>
              <a:latin typeface="Arial"/>
              <a:ea typeface="Arial"/>
              <a:cs typeface="Arial"/>
              <a:sym typeface="Arial"/>
            </a:endParaRPr>
          </a:p>
          <a:p>
            <a:pPr indent="0" lvl="0" marL="0" rtl="0" algn="l">
              <a:spcBef>
                <a:spcPts val="0"/>
              </a:spcBef>
              <a:spcAft>
                <a:spcPts val="0"/>
              </a:spcAft>
              <a:buClr>
                <a:schemeClr val="dk2"/>
              </a:buClr>
              <a:buSzPts val="1100"/>
              <a:buFont typeface="Arial"/>
              <a:buNone/>
            </a:pPr>
            <a:r>
              <a:rPr b="1" lang="en" sz="1100">
                <a:solidFill>
                  <a:schemeClr val="dk2"/>
                </a:solidFill>
                <a:latin typeface="Arial"/>
                <a:ea typeface="Arial"/>
                <a:cs typeface="Arial"/>
                <a:sym typeface="Arial"/>
              </a:rPr>
              <a:t>Section 5: Advanced Topics</a:t>
            </a:r>
            <a:endParaRPr b="1" sz="1100">
              <a:solidFill>
                <a:schemeClr val="dk2"/>
              </a:solidFill>
              <a:latin typeface="Arial"/>
              <a:ea typeface="Arial"/>
              <a:cs typeface="Arial"/>
              <a:sym typeface="Arial"/>
            </a:endParaRPr>
          </a:p>
          <a:p>
            <a:pPr indent="0" lvl="0" marL="0" rtl="0" algn="l">
              <a:spcBef>
                <a:spcPts val="0"/>
              </a:spcBef>
              <a:spcAft>
                <a:spcPts val="0"/>
              </a:spcAft>
              <a:buClr>
                <a:schemeClr val="dk2"/>
              </a:buClr>
              <a:buSzPts val="1100"/>
              <a:buFont typeface="Arial"/>
              <a:buNone/>
            </a:pPr>
            <a:r>
              <a:rPr lang="en" sz="1100">
                <a:solidFill>
                  <a:schemeClr val="dk2"/>
                </a:solidFill>
                <a:latin typeface="Arial"/>
                <a:ea typeface="Arial"/>
                <a:cs typeface="Arial"/>
                <a:sym typeface="Arial"/>
              </a:rPr>
              <a:t>●</a:t>
            </a:r>
            <a:r>
              <a:rPr lang="en" sz="700">
                <a:solidFill>
                  <a:schemeClr val="dk2"/>
                </a:solidFill>
                <a:latin typeface="Times New Roman"/>
                <a:ea typeface="Times New Roman"/>
                <a:cs typeface="Times New Roman"/>
                <a:sym typeface="Times New Roman"/>
              </a:rPr>
              <a:t>      </a:t>
            </a:r>
            <a:r>
              <a:rPr lang="en" sz="1100">
                <a:solidFill>
                  <a:schemeClr val="dk2"/>
                </a:solidFill>
                <a:latin typeface="Arial"/>
                <a:ea typeface="Arial"/>
                <a:cs typeface="Arial"/>
                <a:sym typeface="Arial"/>
              </a:rPr>
              <a:t>Chi-Square Tests</a:t>
            </a:r>
            <a:endParaRPr sz="1100">
              <a:solidFill>
                <a:schemeClr val="dk2"/>
              </a:solidFill>
              <a:latin typeface="Arial"/>
              <a:ea typeface="Arial"/>
              <a:cs typeface="Arial"/>
              <a:sym typeface="Arial"/>
            </a:endParaRPr>
          </a:p>
          <a:p>
            <a:pPr indent="0" lvl="0" marL="0" rtl="0" algn="l">
              <a:spcBef>
                <a:spcPts val="0"/>
              </a:spcBef>
              <a:spcAft>
                <a:spcPts val="0"/>
              </a:spcAft>
              <a:buClr>
                <a:schemeClr val="dk2"/>
              </a:buClr>
              <a:buSzPts val="1100"/>
              <a:buFont typeface="Arial"/>
              <a:buNone/>
            </a:pPr>
            <a:r>
              <a:rPr lang="en" sz="1100">
                <a:solidFill>
                  <a:schemeClr val="dk2"/>
                </a:solidFill>
                <a:latin typeface="Arial"/>
                <a:ea typeface="Arial"/>
                <a:cs typeface="Arial"/>
                <a:sym typeface="Arial"/>
              </a:rPr>
              <a:t>●</a:t>
            </a:r>
            <a:r>
              <a:rPr lang="en" sz="700">
                <a:solidFill>
                  <a:schemeClr val="dk2"/>
                </a:solidFill>
                <a:latin typeface="Times New Roman"/>
                <a:ea typeface="Times New Roman"/>
                <a:cs typeface="Times New Roman"/>
                <a:sym typeface="Times New Roman"/>
              </a:rPr>
              <a:t>      </a:t>
            </a:r>
            <a:r>
              <a:rPr lang="en" sz="1100">
                <a:solidFill>
                  <a:schemeClr val="dk2"/>
                </a:solidFill>
                <a:latin typeface="Arial"/>
                <a:ea typeface="Arial"/>
                <a:cs typeface="Arial"/>
                <a:sym typeface="Arial"/>
              </a:rPr>
              <a:t>ANOVA: Execution &amp; Interpreting</a:t>
            </a:r>
            <a:endParaRPr sz="1100">
              <a:solidFill>
                <a:schemeClr val="dk2"/>
              </a:solidFill>
              <a:latin typeface="Arial"/>
              <a:ea typeface="Arial"/>
              <a:cs typeface="Arial"/>
              <a:sym typeface="Arial"/>
            </a:endParaRPr>
          </a:p>
          <a:p>
            <a:pPr indent="0" lvl="0" marL="0" rtl="0" algn="l">
              <a:spcBef>
                <a:spcPts val="0"/>
              </a:spcBef>
              <a:spcAft>
                <a:spcPts val="0"/>
              </a:spcAft>
              <a:buClr>
                <a:schemeClr val="dk2"/>
              </a:buClr>
              <a:buSzPts val="1100"/>
              <a:buFont typeface="Arial"/>
              <a:buNone/>
            </a:pPr>
            <a:r>
              <a:rPr lang="en" sz="1100">
                <a:solidFill>
                  <a:schemeClr val="dk2"/>
                </a:solidFill>
                <a:latin typeface="Arial"/>
                <a:ea typeface="Arial"/>
                <a:cs typeface="Arial"/>
                <a:sym typeface="Arial"/>
              </a:rPr>
              <a:t>●</a:t>
            </a:r>
            <a:r>
              <a:rPr lang="en" sz="700">
                <a:solidFill>
                  <a:schemeClr val="dk2"/>
                </a:solidFill>
                <a:latin typeface="Times New Roman"/>
                <a:ea typeface="Times New Roman"/>
                <a:cs typeface="Times New Roman"/>
                <a:sym typeface="Times New Roman"/>
              </a:rPr>
              <a:t>      </a:t>
            </a:r>
            <a:r>
              <a:rPr lang="en" sz="1100">
                <a:solidFill>
                  <a:schemeClr val="dk2"/>
                </a:solidFill>
                <a:latin typeface="Arial"/>
                <a:ea typeface="Arial"/>
                <a:cs typeface="Arial"/>
                <a:sym typeface="Arial"/>
              </a:rPr>
              <a:t>General Linear Models &amp; Multivariate Regression</a:t>
            </a:r>
            <a:endParaRPr sz="1100">
              <a:solidFill>
                <a:schemeClr val="dk2"/>
              </a:solidFill>
              <a:latin typeface="Arial"/>
              <a:ea typeface="Arial"/>
              <a:cs typeface="Arial"/>
              <a:sym typeface="Arial"/>
            </a:endParaRPr>
          </a:p>
          <a:p>
            <a:pPr indent="0" lvl="0" marL="0" rtl="0" algn="l">
              <a:spcBef>
                <a:spcPts val="0"/>
              </a:spcBef>
              <a:spcAft>
                <a:spcPts val="0"/>
              </a:spcAft>
              <a:buClr>
                <a:schemeClr val="dk2"/>
              </a:buClr>
              <a:buSzPts val="1100"/>
              <a:buFont typeface="Arial"/>
              <a:buNone/>
            </a:pPr>
            <a:r>
              <a:rPr lang="en" sz="1100">
                <a:solidFill>
                  <a:schemeClr val="dk2"/>
                </a:solidFill>
                <a:latin typeface="Arial"/>
                <a:ea typeface="Arial"/>
                <a:cs typeface="Arial"/>
                <a:sym typeface="Arial"/>
              </a:rPr>
              <a:t>●</a:t>
            </a:r>
            <a:r>
              <a:rPr lang="en" sz="700">
                <a:solidFill>
                  <a:schemeClr val="dk2"/>
                </a:solidFill>
                <a:latin typeface="Times New Roman"/>
                <a:ea typeface="Times New Roman"/>
                <a:cs typeface="Times New Roman"/>
                <a:sym typeface="Times New Roman"/>
              </a:rPr>
              <a:t>      </a:t>
            </a:r>
            <a:r>
              <a:rPr lang="en" sz="1100">
                <a:solidFill>
                  <a:schemeClr val="dk2"/>
                </a:solidFill>
                <a:latin typeface="Arial"/>
                <a:ea typeface="Arial"/>
                <a:cs typeface="Arial"/>
                <a:sym typeface="Arial"/>
              </a:rPr>
              <a:t>Evaluating Regression Models</a:t>
            </a:r>
            <a:endParaRPr sz="1100">
              <a:solidFill>
                <a:schemeClr val="dk2"/>
              </a:solidFill>
              <a:latin typeface="Arial"/>
              <a:ea typeface="Arial"/>
              <a:cs typeface="Arial"/>
              <a:sym typeface="Arial"/>
            </a:endParaRPr>
          </a:p>
          <a:p>
            <a:pPr indent="0" lvl="0" marL="0" rtl="0" algn="l">
              <a:spcBef>
                <a:spcPts val="0"/>
              </a:spcBef>
              <a:spcAft>
                <a:spcPts val="1600"/>
              </a:spcAft>
              <a:buNone/>
            </a:pPr>
            <a:r>
              <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8" name="Shape 548"/>
        <p:cNvGrpSpPr/>
        <p:nvPr/>
      </p:nvGrpSpPr>
      <p:grpSpPr>
        <a:xfrm>
          <a:off x="0" y="0"/>
          <a:ext cx="0" cy="0"/>
          <a:chOff x="0" y="0"/>
          <a:chExt cx="0" cy="0"/>
        </a:xfrm>
      </p:grpSpPr>
      <p:sp>
        <p:nvSpPr>
          <p:cNvPr id="549" name="Google Shape;549;p82"/>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Correlation vs. Causation</a:t>
            </a:r>
            <a:endParaRPr/>
          </a:p>
          <a:p>
            <a:pPr indent="0" lvl="0" marL="0" rtl="0" algn="l">
              <a:spcBef>
                <a:spcPts val="0"/>
              </a:spcBef>
              <a:spcAft>
                <a:spcPts val="0"/>
              </a:spcAft>
              <a:buNone/>
            </a:pPr>
            <a:r>
              <a:t/>
            </a:r>
            <a:endParaRPr/>
          </a:p>
        </p:txBody>
      </p:sp>
      <p:pic>
        <p:nvPicPr>
          <p:cNvPr id="550" name="Google Shape;550;p82"/>
          <p:cNvPicPr preferRelativeResize="0"/>
          <p:nvPr/>
        </p:nvPicPr>
        <p:blipFill>
          <a:blip r:embed="rId3">
            <a:alphaModFix/>
          </a:blip>
          <a:stretch>
            <a:fillRect/>
          </a:stretch>
        </p:blipFill>
        <p:spPr>
          <a:xfrm>
            <a:off x="2386013" y="2004513"/>
            <a:ext cx="4371975" cy="1762125"/>
          </a:xfrm>
          <a:prstGeom prst="rect">
            <a:avLst/>
          </a:prstGeom>
          <a:noFill/>
          <a:ln>
            <a:noFill/>
          </a:ln>
        </p:spPr>
      </p:pic>
      <p:sp>
        <p:nvSpPr>
          <p:cNvPr id="551" name="Google Shape;551;p82"/>
          <p:cNvSpPr txBox="1"/>
          <p:nvPr/>
        </p:nvSpPr>
        <p:spPr>
          <a:xfrm>
            <a:off x="2386013" y="3766650"/>
            <a:ext cx="2641200" cy="45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latin typeface="Open Sans"/>
                <a:ea typeface="Open Sans"/>
                <a:cs typeface="Open Sans"/>
                <a:sym typeface="Open Sans"/>
                <a:hlinkClick r:id="rId4"/>
              </a:rPr>
              <a:t>https://xkcd.com/552/</a:t>
            </a:r>
            <a:endParaRPr>
              <a:latin typeface="Open Sans"/>
              <a:ea typeface="Open Sans"/>
              <a:cs typeface="Open Sans"/>
              <a:sym typeface="Open Sans"/>
            </a:endParaRPr>
          </a:p>
        </p:txBody>
      </p:sp>
      <p:sp>
        <p:nvSpPr>
          <p:cNvPr id="552" name="Google Shape;552;p82"/>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Generally, to determine causation you must have a well-designed </a:t>
            </a:r>
            <a:r>
              <a:rPr b="1" lang="en"/>
              <a:t>experiment</a:t>
            </a:r>
            <a:r>
              <a:rPr lang="en"/>
              <a:t> or </a:t>
            </a:r>
            <a:r>
              <a:rPr b="1" lang="en"/>
              <a:t>study.</a:t>
            </a:r>
            <a:endParaRPr b="1"/>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6" name="Shape 556"/>
        <p:cNvGrpSpPr/>
        <p:nvPr/>
      </p:nvGrpSpPr>
      <p:grpSpPr>
        <a:xfrm>
          <a:off x="0" y="0"/>
          <a:ext cx="0" cy="0"/>
          <a:chOff x="0" y="0"/>
          <a:chExt cx="0" cy="0"/>
        </a:xfrm>
      </p:grpSpPr>
      <p:sp>
        <p:nvSpPr>
          <p:cNvPr id="557" name="Google Shape;557;p83"/>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Spearman Rank Correlation</a:t>
            </a:r>
            <a:endParaRPr/>
          </a:p>
        </p:txBody>
      </p:sp>
      <p:sp>
        <p:nvSpPr>
          <p:cNvPr id="558" name="Google Shape;558;p83"/>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Pearson Correlation measures a </a:t>
            </a:r>
            <a:r>
              <a:rPr i="1" lang="en"/>
              <a:t>linear</a:t>
            </a:r>
            <a:r>
              <a:rPr lang="en"/>
              <a:t> relationship (when </a:t>
            </a:r>
            <a:r>
              <a:rPr i="1" lang="en"/>
              <a:t>x</a:t>
            </a:r>
            <a:r>
              <a:rPr lang="en"/>
              <a:t> increases by 1, </a:t>
            </a:r>
            <a:r>
              <a:rPr i="1" lang="en"/>
              <a:t>y</a:t>
            </a:r>
            <a:r>
              <a:rPr lang="en"/>
              <a:t> increases by a fixed amount), while Spearman Rank Correlation measures a </a:t>
            </a:r>
            <a:r>
              <a:rPr i="1" lang="en"/>
              <a:t>monotonic </a:t>
            </a:r>
            <a:r>
              <a:rPr lang="en"/>
              <a:t>relationship </a:t>
            </a:r>
            <a:r>
              <a:rPr lang="en"/>
              <a:t>(when </a:t>
            </a:r>
            <a:r>
              <a:rPr i="1" lang="en"/>
              <a:t>x</a:t>
            </a:r>
            <a:r>
              <a:rPr lang="en"/>
              <a:t> increases by 1, </a:t>
            </a:r>
            <a:r>
              <a:rPr i="1" lang="en"/>
              <a:t>y</a:t>
            </a:r>
            <a:r>
              <a:rPr lang="en"/>
              <a:t> increases by a variable amount)</a:t>
            </a:r>
            <a:r>
              <a:rPr lang="en"/>
              <a:t>. Because of this, Spearman Correlation is more meaningful for data that is:</a:t>
            </a:r>
            <a:endParaRPr/>
          </a:p>
          <a:p>
            <a:pPr indent="-342900" lvl="0" marL="457200" rtl="0" algn="l">
              <a:spcBef>
                <a:spcPts val="1600"/>
              </a:spcBef>
              <a:spcAft>
                <a:spcPts val="0"/>
              </a:spcAft>
              <a:buSzPts val="1800"/>
              <a:buChar char="●"/>
            </a:pPr>
            <a:r>
              <a:rPr lang="en"/>
              <a:t>Non-linear (i.e. exponential, logarithmic, etc.), or</a:t>
            </a:r>
            <a:endParaRPr/>
          </a:p>
          <a:p>
            <a:pPr indent="-342900" lvl="0" marL="457200" rtl="0" algn="l">
              <a:spcBef>
                <a:spcPts val="0"/>
              </a:spcBef>
              <a:spcAft>
                <a:spcPts val="0"/>
              </a:spcAft>
              <a:buSzPts val="1800"/>
              <a:buChar char="●"/>
            </a:pPr>
            <a:r>
              <a:rPr lang="en"/>
              <a:t>Ordinal (having rank but not value)</a:t>
            </a:r>
            <a:endParaRPr/>
          </a:p>
          <a:p>
            <a:pPr indent="0" lvl="0" marL="0" rtl="0" algn="l">
              <a:spcBef>
                <a:spcPts val="1600"/>
              </a:spcBef>
              <a:spcAft>
                <a:spcPts val="1600"/>
              </a:spcAft>
              <a:buNone/>
            </a:pPr>
            <a:r>
              <a:rPr lang="en"/>
              <a:t>Otherwise, we can treat the Spearman Correlation Coefficient </a:t>
            </a:r>
            <a:r>
              <a:rPr lang="en" sz="2400"/>
              <a:t>𝜌</a:t>
            </a:r>
            <a:r>
              <a:rPr lang="en"/>
              <a:t> similarly to </a:t>
            </a:r>
            <a:r>
              <a:rPr i="1" lang="en"/>
              <a:t>r</a:t>
            </a:r>
            <a:r>
              <a:rPr lang="en"/>
              <a:t>. It takes values between -1 and 1, with 0 being no relationship and -1/1 being strong relationship, and it has no units.</a:t>
            </a:r>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2" name="Shape 562"/>
        <p:cNvGrpSpPr/>
        <p:nvPr/>
      </p:nvGrpSpPr>
      <p:grpSpPr>
        <a:xfrm>
          <a:off x="0" y="0"/>
          <a:ext cx="0" cy="0"/>
          <a:chOff x="0" y="0"/>
          <a:chExt cx="0" cy="0"/>
        </a:xfrm>
      </p:grpSpPr>
      <p:sp>
        <p:nvSpPr>
          <p:cNvPr id="563" name="Google Shape;563;p84"/>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Spearman Rank Correlation Visualized</a:t>
            </a:r>
            <a:endParaRPr/>
          </a:p>
        </p:txBody>
      </p:sp>
      <p:pic>
        <p:nvPicPr>
          <p:cNvPr id="564" name="Google Shape;564;p84"/>
          <p:cNvPicPr preferRelativeResize="0"/>
          <p:nvPr/>
        </p:nvPicPr>
        <p:blipFill>
          <a:blip r:embed="rId3">
            <a:alphaModFix/>
          </a:blip>
          <a:stretch>
            <a:fillRect/>
          </a:stretch>
        </p:blipFill>
        <p:spPr>
          <a:xfrm>
            <a:off x="29047" y="1471000"/>
            <a:ext cx="3056351" cy="2893349"/>
          </a:xfrm>
          <a:prstGeom prst="rect">
            <a:avLst/>
          </a:prstGeom>
          <a:noFill/>
          <a:ln>
            <a:noFill/>
          </a:ln>
        </p:spPr>
      </p:pic>
      <p:pic>
        <p:nvPicPr>
          <p:cNvPr id="565" name="Google Shape;565;p84"/>
          <p:cNvPicPr preferRelativeResize="0"/>
          <p:nvPr/>
        </p:nvPicPr>
        <p:blipFill>
          <a:blip r:embed="rId4">
            <a:alphaModFix/>
          </a:blip>
          <a:stretch>
            <a:fillRect/>
          </a:stretch>
        </p:blipFill>
        <p:spPr>
          <a:xfrm>
            <a:off x="3043824" y="1471000"/>
            <a:ext cx="3056351" cy="2893347"/>
          </a:xfrm>
          <a:prstGeom prst="rect">
            <a:avLst/>
          </a:prstGeom>
          <a:noFill/>
          <a:ln>
            <a:noFill/>
          </a:ln>
        </p:spPr>
      </p:pic>
      <p:pic>
        <p:nvPicPr>
          <p:cNvPr id="566" name="Google Shape;566;p84"/>
          <p:cNvPicPr preferRelativeResize="0"/>
          <p:nvPr/>
        </p:nvPicPr>
        <p:blipFill>
          <a:blip r:embed="rId5">
            <a:alphaModFix/>
          </a:blip>
          <a:stretch>
            <a:fillRect/>
          </a:stretch>
        </p:blipFill>
        <p:spPr>
          <a:xfrm>
            <a:off x="6085392" y="1471000"/>
            <a:ext cx="3056351" cy="2893358"/>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0" name="Shape 570"/>
        <p:cNvGrpSpPr/>
        <p:nvPr/>
      </p:nvGrpSpPr>
      <p:grpSpPr>
        <a:xfrm>
          <a:off x="0" y="0"/>
          <a:ext cx="0" cy="0"/>
          <a:chOff x="0" y="0"/>
          <a:chExt cx="0" cy="0"/>
        </a:xfrm>
      </p:grpSpPr>
      <p:sp>
        <p:nvSpPr>
          <p:cNvPr id="571" name="Google Shape;571;p85"/>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Simple Linear Regression (Single Regression)</a:t>
            </a:r>
            <a:endParaRPr/>
          </a:p>
        </p:txBody>
      </p:sp>
      <p:sp>
        <p:nvSpPr>
          <p:cNvPr id="572" name="Google Shape;572;p85"/>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L</a:t>
            </a:r>
            <a:r>
              <a:rPr b="1" lang="en"/>
              <a:t>inear regression</a:t>
            </a:r>
            <a:r>
              <a:rPr lang="en"/>
              <a:t> is a linear approach to modelling the relationship between a response (or dependent variable) and one or more explanatory variables (or independent variables). In this course we will focus on a single explanatory variable (aka single regression). Other forms of regression will be covered in the next course, </a:t>
            </a:r>
            <a:r>
              <a:rPr i="1" lang="en"/>
              <a:t>Data Analysis II: Machine Learning</a:t>
            </a:r>
            <a:r>
              <a:rPr lang="en"/>
              <a:t>.</a:t>
            </a:r>
            <a:endParaRPr/>
          </a:p>
          <a:p>
            <a:pPr indent="0" lvl="0" marL="0" rtl="0" algn="l">
              <a:spcBef>
                <a:spcPts val="1600"/>
              </a:spcBef>
              <a:spcAft>
                <a:spcPts val="1600"/>
              </a:spcAft>
              <a:buNone/>
            </a:pPr>
            <a:r>
              <a:rPr lang="en"/>
              <a:t>The goal of all types of regression is to be able to make </a:t>
            </a:r>
            <a:r>
              <a:rPr b="1" lang="en"/>
              <a:t>predictions</a:t>
            </a:r>
            <a:r>
              <a:rPr lang="en"/>
              <a:t> of a dependent variable. When we fit a regression line, it gives us predictions of </a:t>
            </a:r>
            <a:r>
              <a:rPr i="1" lang="en"/>
              <a:t>y</a:t>
            </a:r>
            <a:r>
              <a:rPr lang="en"/>
              <a:t> for values of </a:t>
            </a:r>
            <a:r>
              <a:rPr i="1" lang="en"/>
              <a:t>x</a:t>
            </a:r>
            <a:r>
              <a:rPr lang="en"/>
              <a:t>.</a:t>
            </a:r>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6" name="Shape 576"/>
        <p:cNvGrpSpPr/>
        <p:nvPr/>
      </p:nvGrpSpPr>
      <p:grpSpPr>
        <a:xfrm>
          <a:off x="0" y="0"/>
          <a:ext cx="0" cy="0"/>
          <a:chOff x="0" y="0"/>
          <a:chExt cx="0" cy="0"/>
        </a:xfrm>
      </p:grpSpPr>
      <p:sp>
        <p:nvSpPr>
          <p:cNvPr id="577" name="Google Shape;577;p86"/>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Learn by Doing: Regression</a:t>
            </a:r>
            <a:endParaRPr/>
          </a:p>
        </p:txBody>
      </p:sp>
      <p:sp>
        <p:nvSpPr>
          <p:cNvPr id="578" name="Google Shape;578;p86"/>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We will now work through notebook 2-1.</a:t>
            </a:r>
            <a:endParaRPr/>
          </a:p>
        </p:txBody>
      </p:sp>
      <p:pic>
        <p:nvPicPr>
          <p:cNvPr id="579" name="Google Shape;579;p86"/>
          <p:cNvPicPr preferRelativeResize="0"/>
          <p:nvPr/>
        </p:nvPicPr>
        <p:blipFill rotWithShape="1">
          <a:blip r:embed="rId3">
            <a:alphaModFix/>
          </a:blip>
          <a:srcRect b="26900" l="0" r="0" t="0"/>
          <a:stretch/>
        </p:blipFill>
        <p:spPr>
          <a:xfrm>
            <a:off x="311700" y="1739577"/>
            <a:ext cx="8520599" cy="3183325"/>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3" name="Shape 583"/>
        <p:cNvGrpSpPr/>
        <p:nvPr/>
      </p:nvGrpSpPr>
      <p:grpSpPr>
        <a:xfrm>
          <a:off x="0" y="0"/>
          <a:ext cx="0" cy="0"/>
          <a:chOff x="0" y="0"/>
          <a:chExt cx="0" cy="0"/>
        </a:xfrm>
      </p:grpSpPr>
      <p:sp>
        <p:nvSpPr>
          <p:cNvPr id="584" name="Google Shape;584;p87"/>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Sampling Techniques: Uniform, Stratified, and Poisson</a:t>
            </a:r>
            <a:endParaRPr/>
          </a:p>
        </p:txBody>
      </p:sp>
      <p:sp>
        <p:nvSpPr>
          <p:cNvPr id="585" name="Google Shape;585;p87"/>
          <p:cNvSpPr txBox="1"/>
          <p:nvPr>
            <p:ph idx="1" type="body"/>
          </p:nvPr>
        </p:nvSpPr>
        <p:spPr>
          <a:xfrm>
            <a:off x="311700" y="1641450"/>
            <a:ext cx="8520600" cy="2927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Previously we mentioned that you can only determine causation from a well designed study or experiment. One feature of well designed studies and experiments is that they must use samples that accurately represent the populations we wish to model. If we wish to model the most popular food in DC but we only choose students in the GW Data Science program for our study, will it be representative of the entire DC population? What problems might this cause?</a:t>
            </a:r>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9" name="Shape 589"/>
        <p:cNvGrpSpPr/>
        <p:nvPr/>
      </p:nvGrpSpPr>
      <p:grpSpPr>
        <a:xfrm>
          <a:off x="0" y="0"/>
          <a:ext cx="0" cy="0"/>
          <a:chOff x="0" y="0"/>
          <a:chExt cx="0" cy="0"/>
        </a:xfrm>
      </p:grpSpPr>
      <p:sp>
        <p:nvSpPr>
          <p:cNvPr id="590" name="Google Shape;590;p88"/>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Sampling Techniques</a:t>
            </a:r>
            <a:endParaRPr/>
          </a:p>
        </p:txBody>
      </p:sp>
      <p:sp>
        <p:nvSpPr>
          <p:cNvPr id="591" name="Google Shape;591;p88"/>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order to determine effective sampling, you must first know w</a:t>
            </a:r>
            <a:r>
              <a:rPr lang="en"/>
              <a:t>hat the population of interest is. Then you can select an unbiased sample.</a:t>
            </a:r>
            <a:endParaRPr/>
          </a:p>
          <a:p>
            <a:pPr indent="0" lvl="0" marL="0" rtl="0" algn="l">
              <a:spcBef>
                <a:spcPts val="1600"/>
              </a:spcBef>
              <a:spcAft>
                <a:spcPts val="0"/>
              </a:spcAft>
              <a:buNone/>
            </a:pPr>
            <a:r>
              <a:rPr lang="en"/>
              <a:t>In order for a sample to be unbiased, it must be</a:t>
            </a:r>
            <a:endParaRPr/>
          </a:p>
          <a:p>
            <a:pPr indent="-342900" lvl="0" marL="457200" rtl="0" algn="l">
              <a:spcBef>
                <a:spcPts val="1600"/>
              </a:spcBef>
              <a:spcAft>
                <a:spcPts val="0"/>
              </a:spcAft>
              <a:buSzPts val="1800"/>
              <a:buChar char="●"/>
            </a:pPr>
            <a:r>
              <a:rPr lang="en"/>
              <a:t>Representative of the population</a:t>
            </a:r>
            <a:endParaRPr/>
          </a:p>
          <a:p>
            <a:pPr indent="-342900" lvl="0" marL="457200" rtl="0" algn="l">
              <a:spcBef>
                <a:spcPts val="0"/>
              </a:spcBef>
              <a:spcAft>
                <a:spcPts val="0"/>
              </a:spcAft>
              <a:buSzPts val="1800"/>
              <a:buChar char="●"/>
            </a:pPr>
            <a:r>
              <a:rPr lang="en"/>
              <a:t>Randomly selected</a:t>
            </a:r>
            <a:endParaRPr/>
          </a:p>
          <a:p>
            <a:pPr indent="-342900" lvl="0" marL="457200" rtl="0" algn="l">
              <a:spcBef>
                <a:spcPts val="0"/>
              </a:spcBef>
              <a:spcAft>
                <a:spcPts val="0"/>
              </a:spcAft>
              <a:buSzPts val="1800"/>
              <a:buChar char="●"/>
            </a:pPr>
            <a:r>
              <a:rPr lang="en"/>
              <a:t>Sufficiently large</a:t>
            </a:r>
            <a:endParaRPr/>
          </a:p>
          <a:p>
            <a:pPr indent="0" lvl="0" marL="0" rtl="0" algn="l">
              <a:spcBef>
                <a:spcPts val="1600"/>
              </a:spcBef>
              <a:spcAft>
                <a:spcPts val="0"/>
              </a:spcAft>
              <a:buNone/>
            </a:pPr>
            <a:r>
              <a:rPr lang="en"/>
              <a:t>What is </a:t>
            </a:r>
            <a:r>
              <a:rPr b="1" lang="en"/>
              <a:t>bias</a:t>
            </a:r>
            <a:r>
              <a:rPr lang="en"/>
              <a:t>? It is when a method is used that will </a:t>
            </a:r>
            <a:r>
              <a:rPr i="1" lang="en"/>
              <a:t>consistently</a:t>
            </a:r>
            <a:r>
              <a:rPr lang="en"/>
              <a:t> overestimate or underestimate the value we wish to know.</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5" name="Shape 595"/>
        <p:cNvGrpSpPr/>
        <p:nvPr/>
      </p:nvGrpSpPr>
      <p:grpSpPr>
        <a:xfrm>
          <a:off x="0" y="0"/>
          <a:ext cx="0" cy="0"/>
          <a:chOff x="0" y="0"/>
          <a:chExt cx="0" cy="0"/>
        </a:xfrm>
      </p:grpSpPr>
      <p:sp>
        <p:nvSpPr>
          <p:cNvPr id="596" name="Google Shape;596;p89"/>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Biased Sampling Methods</a:t>
            </a:r>
            <a:endParaRPr/>
          </a:p>
        </p:txBody>
      </p:sp>
      <p:sp>
        <p:nvSpPr>
          <p:cNvPr id="597" name="Google Shape;597;p89"/>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Convenience Sampling - selecting members for your sample in a method that is most convenient (which will not be random)</a:t>
            </a:r>
            <a:br>
              <a:rPr lang="en"/>
            </a:br>
            <a:br>
              <a:rPr lang="en"/>
            </a:br>
            <a:endParaRPr/>
          </a:p>
          <a:p>
            <a:pPr indent="-342900" lvl="0" marL="457200" rtl="0" algn="l">
              <a:spcBef>
                <a:spcPts val="0"/>
              </a:spcBef>
              <a:spcAft>
                <a:spcPts val="0"/>
              </a:spcAft>
              <a:buSzPts val="1800"/>
              <a:buChar char="●"/>
            </a:pPr>
            <a:r>
              <a:rPr lang="en"/>
              <a:t>Voluntary Sampling - allowing subjects to choose whether or not to participate</a:t>
            </a:r>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1" name="Shape 601"/>
        <p:cNvGrpSpPr/>
        <p:nvPr/>
      </p:nvGrpSpPr>
      <p:grpSpPr>
        <a:xfrm>
          <a:off x="0" y="0"/>
          <a:ext cx="0" cy="0"/>
          <a:chOff x="0" y="0"/>
          <a:chExt cx="0" cy="0"/>
        </a:xfrm>
      </p:grpSpPr>
      <p:sp>
        <p:nvSpPr>
          <p:cNvPr id="602" name="Google Shape;602;p90"/>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to Sample Well: Types of Random Samples</a:t>
            </a:r>
            <a:endParaRPr/>
          </a:p>
        </p:txBody>
      </p:sp>
      <p:sp>
        <p:nvSpPr>
          <p:cNvPr id="603" name="Google Shape;603;p90"/>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Simple Random Sample (SRS, or Uniform)</a:t>
            </a:r>
            <a:br>
              <a:rPr lang="en"/>
            </a:br>
            <a:r>
              <a:rPr lang="en"/>
              <a:t>Stratified Random Sample</a:t>
            </a:r>
            <a:br>
              <a:rPr lang="en"/>
            </a:br>
            <a:r>
              <a:rPr lang="en"/>
              <a:t>Cluster Sampling</a:t>
            </a:r>
            <a:br>
              <a:rPr lang="en"/>
            </a:br>
            <a:r>
              <a:rPr lang="en"/>
              <a:t>Poisson Sample</a:t>
            </a:r>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7" name="Shape 607"/>
        <p:cNvGrpSpPr/>
        <p:nvPr/>
      </p:nvGrpSpPr>
      <p:grpSpPr>
        <a:xfrm>
          <a:off x="0" y="0"/>
          <a:ext cx="0" cy="0"/>
          <a:chOff x="0" y="0"/>
          <a:chExt cx="0" cy="0"/>
        </a:xfrm>
      </p:grpSpPr>
      <p:sp>
        <p:nvSpPr>
          <p:cNvPr id="608" name="Google Shape;608;p91"/>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Simple Random Sample</a:t>
            </a:r>
            <a:endParaRPr/>
          </a:p>
        </p:txBody>
      </p:sp>
      <p:sp>
        <p:nvSpPr>
          <p:cNvPr id="609" name="Google Shape;609;p91"/>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Uniform Distribution is when all values are equally likely to occur. Similarly, a Uniform Sample or Simple Random Sample (SRS) is one in which all elements in the population are equally likely to be chosen for the sample.</a:t>
            </a:r>
            <a:endParaRPr/>
          </a:p>
          <a:p>
            <a:pPr indent="0" lvl="0" marL="0" rtl="0" algn="l">
              <a:spcBef>
                <a:spcPts val="1600"/>
              </a:spcBef>
              <a:spcAft>
                <a:spcPts val="1600"/>
              </a:spcAft>
              <a:buNone/>
            </a:pPr>
            <a:r>
              <a:rPr lang="en"/>
              <a:t>There are many ways to perform an SRS, such as putting elements on slips of paper, putting them in a hat, mixing the slips of paper together, and then choosing the number of slips needed for your desired sample size. Generally we will use a random number generator (or a function based on random numbers) to select elements for a sample.</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 name="Shape 115"/>
        <p:cNvGrpSpPr/>
        <p:nvPr/>
      </p:nvGrpSpPr>
      <p:grpSpPr>
        <a:xfrm>
          <a:off x="0" y="0"/>
          <a:ext cx="0" cy="0"/>
          <a:chOff x="0" y="0"/>
          <a:chExt cx="0" cy="0"/>
        </a:xfrm>
      </p:grpSpPr>
      <p:sp>
        <p:nvSpPr>
          <p:cNvPr id="116" name="Google Shape;116;p20"/>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Download the Course Data &amp; Configure Your Environment (Linked on Canvas)</a:t>
            </a:r>
            <a:endParaRPr/>
          </a:p>
        </p:txBody>
      </p:sp>
      <p:sp>
        <p:nvSpPr>
          <p:cNvPr id="117" name="Google Shape;117;p20"/>
          <p:cNvSpPr txBox="1"/>
          <p:nvPr>
            <p:ph idx="1" type="body"/>
          </p:nvPr>
        </p:nvSpPr>
        <p:spPr>
          <a:xfrm>
            <a:off x="311700" y="1549800"/>
            <a:ext cx="8520600" cy="322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Clone the course repo from github and install the Python packages needed. Open the 0_Config_Test.ipynb notebook and try running the cells to test your install.</a:t>
            </a:r>
            <a:endParaRPr/>
          </a:p>
          <a:p>
            <a:pPr indent="0" lvl="0" marL="0" rtl="0" algn="l">
              <a:spcBef>
                <a:spcPts val="1600"/>
              </a:spcBef>
              <a:spcAft>
                <a:spcPts val="1600"/>
              </a:spcAft>
              <a:buNone/>
            </a:pPr>
            <a:r>
              <a:rPr lang="en">
                <a:latin typeface="Courier New"/>
                <a:ea typeface="Courier New"/>
                <a:cs typeface="Courier New"/>
                <a:sym typeface="Courier New"/>
              </a:rPr>
              <a:t>$ git clone </a:t>
            </a:r>
            <a:r>
              <a:rPr lang="en" u="sng">
                <a:solidFill>
                  <a:schemeClr val="hlink"/>
                </a:solidFill>
                <a:latin typeface="Courier New"/>
                <a:ea typeface="Courier New"/>
                <a:cs typeface="Courier New"/>
                <a:sym typeface="Courier New"/>
                <a:hlinkClick r:id="rId3"/>
              </a:rPr>
              <a:t>https://github.com/georgetown-analytics/XBUS-504-01.Data_Analysis_I_Statistics.git</a:t>
            </a:r>
            <a:br>
              <a:rPr lang="en">
                <a:latin typeface="Courier New"/>
                <a:ea typeface="Courier New"/>
                <a:cs typeface="Courier New"/>
                <a:sym typeface="Courier New"/>
              </a:rPr>
            </a:br>
            <a:r>
              <a:rPr lang="en">
                <a:latin typeface="Courier New"/>
                <a:ea typeface="Courier New"/>
                <a:cs typeface="Courier New"/>
                <a:sym typeface="Courier New"/>
              </a:rPr>
              <a:t>$ cd XBUS-504-01.Data_Analysis_I_Statistics/</a:t>
            </a:r>
            <a:br>
              <a:rPr lang="en">
                <a:latin typeface="Courier New"/>
                <a:ea typeface="Courier New"/>
                <a:cs typeface="Courier New"/>
                <a:sym typeface="Courier New"/>
              </a:rPr>
            </a:br>
            <a:r>
              <a:rPr lang="en">
                <a:latin typeface="Courier New"/>
                <a:ea typeface="Courier New"/>
                <a:cs typeface="Courier New"/>
                <a:sym typeface="Courier New"/>
              </a:rPr>
              <a:t>$ pip install -r requirements.txt</a:t>
            </a:r>
            <a:br>
              <a:rPr lang="en">
                <a:latin typeface="Courier New"/>
                <a:ea typeface="Courier New"/>
                <a:cs typeface="Courier New"/>
                <a:sym typeface="Courier New"/>
              </a:rPr>
            </a:br>
            <a:r>
              <a:rPr lang="en">
                <a:latin typeface="Courier New"/>
                <a:ea typeface="Courier New"/>
                <a:cs typeface="Courier New"/>
                <a:sym typeface="Courier New"/>
              </a:rPr>
              <a:t>$ cd notebooks/</a:t>
            </a:r>
            <a:br>
              <a:rPr lang="en">
                <a:latin typeface="Courier New"/>
                <a:ea typeface="Courier New"/>
                <a:cs typeface="Courier New"/>
                <a:sym typeface="Courier New"/>
              </a:rPr>
            </a:br>
            <a:r>
              <a:rPr lang="en">
                <a:latin typeface="Courier New"/>
                <a:ea typeface="Courier New"/>
                <a:cs typeface="Courier New"/>
                <a:sym typeface="Courier New"/>
              </a:rPr>
              <a:t>$ jupyter notebook 0_Config_Test.ipynb</a:t>
            </a:r>
            <a:endParaRPr>
              <a:latin typeface="Courier New"/>
              <a:ea typeface="Courier New"/>
              <a:cs typeface="Courier New"/>
              <a:sym typeface="Courier New"/>
            </a:endParaRPr>
          </a:p>
        </p:txBody>
      </p:sp>
      <p:sp>
        <p:nvSpPr>
          <p:cNvPr id="118" name="Google Shape;118;p20"/>
          <p:cNvSpPr/>
          <p:nvPr/>
        </p:nvSpPr>
        <p:spPr>
          <a:xfrm>
            <a:off x="6665275" y="3528300"/>
            <a:ext cx="2115300" cy="1171500"/>
          </a:xfrm>
          <a:prstGeom prst="wedgeRoundRectCallout">
            <a:avLst>
              <a:gd fmla="val -42086" name="adj1"/>
              <a:gd fmla="val 68207" name="adj2"/>
              <a:gd fmla="val 0" name="adj3"/>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2"/>
                </a:solidFill>
                <a:latin typeface="Open Sans"/>
                <a:ea typeface="Open Sans"/>
                <a:cs typeface="Open Sans"/>
                <a:sym typeface="Open Sans"/>
              </a:rPr>
              <a:t>If you use virtual environments, create one now</a:t>
            </a:r>
            <a:endParaRPr sz="1800">
              <a:solidFill>
                <a:schemeClr val="dk2"/>
              </a:solidFill>
              <a:latin typeface="Open Sans"/>
              <a:ea typeface="Open Sans"/>
              <a:cs typeface="Open Sans"/>
              <a:sym typeface="Open Sans"/>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3" name="Shape 613"/>
        <p:cNvGrpSpPr/>
        <p:nvPr/>
      </p:nvGrpSpPr>
      <p:grpSpPr>
        <a:xfrm>
          <a:off x="0" y="0"/>
          <a:ext cx="0" cy="0"/>
          <a:chOff x="0" y="0"/>
          <a:chExt cx="0" cy="0"/>
        </a:xfrm>
      </p:grpSpPr>
      <p:sp>
        <p:nvSpPr>
          <p:cNvPr id="614" name="Google Shape;614;p92"/>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Visualizing Simple Random Sampling</a:t>
            </a:r>
            <a:endParaRPr/>
          </a:p>
        </p:txBody>
      </p:sp>
      <p:sp>
        <p:nvSpPr>
          <p:cNvPr id="615" name="Google Shape;615;p92"/>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3"/>
              </a:rPr>
              <a:t>http://digitalfirst.bfwpub.com/stats_applet/stats_applet_13_srs.html</a:t>
            </a:r>
            <a:endParaRPr/>
          </a:p>
          <a:p>
            <a:pPr indent="0" lvl="0" marL="0" rtl="0" algn="l">
              <a:spcBef>
                <a:spcPts val="1600"/>
              </a:spcBef>
              <a:spcAft>
                <a:spcPts val="1600"/>
              </a:spcAft>
              <a:buNone/>
            </a:pPr>
            <a:r>
              <a:t/>
            </a:r>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9" name="Shape 619"/>
        <p:cNvGrpSpPr/>
        <p:nvPr/>
      </p:nvGrpSpPr>
      <p:grpSpPr>
        <a:xfrm>
          <a:off x="0" y="0"/>
          <a:ext cx="0" cy="0"/>
          <a:chOff x="0" y="0"/>
          <a:chExt cx="0" cy="0"/>
        </a:xfrm>
      </p:grpSpPr>
      <p:sp>
        <p:nvSpPr>
          <p:cNvPr id="620" name="Google Shape;620;p93"/>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Stratified Random Sample</a:t>
            </a:r>
            <a:endParaRPr/>
          </a:p>
        </p:txBody>
      </p:sp>
      <p:sp>
        <p:nvSpPr>
          <p:cNvPr id="621" name="Google Shape;621;p93"/>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Imbalanced data is a major issue in statistics. What is imbalanced data? </a:t>
            </a:r>
            <a:endParaRPr/>
          </a:p>
          <a:p>
            <a:pPr indent="0" lvl="0" marL="0" rtl="0" algn="l">
              <a:spcBef>
                <a:spcPts val="1600"/>
              </a:spcBef>
              <a:spcAft>
                <a:spcPts val="0"/>
              </a:spcAft>
              <a:buNone/>
            </a:pPr>
            <a:r>
              <a:rPr lang="en"/>
              <a:t>Let’s say I run a credit card company that has 1,000 customers. Of those customers, 23 are in default on their payments, and the other 977 have all paid on time (the defaulters are called the minority class ). </a:t>
            </a:r>
            <a:endParaRPr/>
          </a:p>
          <a:p>
            <a:pPr indent="0" lvl="0" marL="0" rtl="0" algn="l">
              <a:spcBef>
                <a:spcPts val="1600"/>
              </a:spcBef>
              <a:spcAft>
                <a:spcPts val="0"/>
              </a:spcAft>
              <a:buNone/>
            </a:pPr>
            <a:r>
              <a:rPr lang="en"/>
              <a:t>If I take a Simple Random Sample of 10 cardholders, how many would you expect to be in default?</a:t>
            </a:r>
            <a:endParaRPr/>
          </a:p>
          <a:p>
            <a:pPr indent="0" lvl="0" marL="0" rtl="0" algn="l">
              <a:spcBef>
                <a:spcPts val="1600"/>
              </a:spcBef>
              <a:spcAft>
                <a:spcPts val="0"/>
              </a:spcAft>
              <a:buNone/>
            </a:pPr>
            <a:r>
              <a:rPr lang="en"/>
              <a:t>What if I take an SRS of 100 cardholders?</a:t>
            </a:r>
            <a:endParaRPr/>
          </a:p>
          <a:p>
            <a:pPr indent="0" lvl="0" marL="0" rtl="0" algn="l">
              <a:spcBef>
                <a:spcPts val="1600"/>
              </a:spcBef>
              <a:spcAft>
                <a:spcPts val="1600"/>
              </a:spcAft>
              <a:buNone/>
            </a:pPr>
            <a:r>
              <a:rPr lang="en"/>
              <a:t>In classification problems, this is called </a:t>
            </a:r>
            <a:r>
              <a:rPr b="1" lang="en"/>
              <a:t>class imbalance</a:t>
            </a:r>
            <a:r>
              <a:rPr lang="en"/>
              <a:t>.</a:t>
            </a:r>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5" name="Shape 625"/>
        <p:cNvGrpSpPr/>
        <p:nvPr/>
      </p:nvGrpSpPr>
      <p:grpSpPr>
        <a:xfrm>
          <a:off x="0" y="0"/>
          <a:ext cx="0" cy="0"/>
          <a:chOff x="0" y="0"/>
          <a:chExt cx="0" cy="0"/>
        </a:xfrm>
      </p:grpSpPr>
      <p:sp>
        <p:nvSpPr>
          <p:cNvPr id="626" name="Google Shape;626;p94"/>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Stratified Random Sample</a:t>
            </a:r>
            <a:endParaRPr/>
          </a:p>
        </p:txBody>
      </p:sp>
      <p:sp>
        <p:nvSpPr>
          <p:cNvPr id="627" name="Google Shape;627;p94"/>
          <p:cNvSpPr txBox="1"/>
          <p:nvPr>
            <p:ph idx="1" type="body"/>
          </p:nvPr>
        </p:nvSpPr>
        <p:spPr>
          <a:xfrm>
            <a:off x="311700" y="1266325"/>
            <a:ext cx="8520600" cy="367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If I used Simple Random Sampling with my credit card holders, I will rarely get enough defaulters in my sample to give me useful information about that minority class. </a:t>
            </a:r>
            <a:endParaRPr/>
          </a:p>
          <a:p>
            <a:pPr indent="0" lvl="0" marL="0" rtl="0" algn="l">
              <a:spcBef>
                <a:spcPts val="1600"/>
              </a:spcBef>
              <a:spcAft>
                <a:spcPts val="0"/>
              </a:spcAft>
              <a:buNone/>
            </a:pPr>
            <a:r>
              <a:rPr lang="en"/>
              <a:t>I need to change my sampling method to guarantee I get a certain amount of defaulters in my sample so I have a large enough sample of them to allow me to make meaningful conclusions about them.</a:t>
            </a:r>
            <a:endParaRPr/>
          </a:p>
          <a:p>
            <a:pPr indent="0" lvl="0" marL="0" rtl="0" algn="l">
              <a:spcBef>
                <a:spcPts val="1600"/>
              </a:spcBef>
              <a:spcAft>
                <a:spcPts val="1600"/>
              </a:spcAft>
              <a:buNone/>
            </a:pPr>
            <a:r>
              <a:rPr lang="en"/>
              <a:t>I don’t want to just choose the 5 defaulters with the most debt, I still need to randomly select them to make sure they are representative of all the defaulters, but I will separate my population into </a:t>
            </a:r>
            <a:r>
              <a:rPr b="1" lang="en"/>
              <a:t>strata</a:t>
            </a:r>
            <a:r>
              <a:rPr lang="en"/>
              <a:t> (groups) before randomly choosing the sample.</a:t>
            </a:r>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1" name="Shape 631"/>
        <p:cNvGrpSpPr/>
        <p:nvPr/>
      </p:nvGrpSpPr>
      <p:grpSpPr>
        <a:xfrm>
          <a:off x="0" y="0"/>
          <a:ext cx="0" cy="0"/>
          <a:chOff x="0" y="0"/>
          <a:chExt cx="0" cy="0"/>
        </a:xfrm>
      </p:grpSpPr>
      <p:sp>
        <p:nvSpPr>
          <p:cNvPr id="632" name="Google Shape;632;p95"/>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Stratified Random Sampling Key Points</a:t>
            </a:r>
            <a:endParaRPr/>
          </a:p>
        </p:txBody>
      </p:sp>
      <p:sp>
        <p:nvSpPr>
          <p:cNvPr id="633" name="Google Shape;633;p95"/>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Useful when you have prior knowledge of a class imbalance in your data</a:t>
            </a:r>
            <a:endParaRPr/>
          </a:p>
          <a:p>
            <a:pPr indent="-342900" lvl="0" marL="457200" rtl="0" algn="l">
              <a:spcBef>
                <a:spcPts val="0"/>
              </a:spcBef>
              <a:spcAft>
                <a:spcPts val="0"/>
              </a:spcAft>
              <a:buSzPts val="1800"/>
              <a:buChar char="●"/>
            </a:pPr>
            <a:r>
              <a:rPr lang="en"/>
              <a:t>To perform, break your population into strata based on prior knowledge, then perform Simple Random Sampling from each strata. </a:t>
            </a:r>
            <a:endParaRPr/>
          </a:p>
          <a:p>
            <a:pPr indent="-342900" lvl="0" marL="457200" rtl="0" algn="l">
              <a:spcBef>
                <a:spcPts val="0"/>
              </a:spcBef>
              <a:spcAft>
                <a:spcPts val="0"/>
              </a:spcAft>
              <a:buSzPts val="1800"/>
              <a:buChar char="●"/>
            </a:pPr>
            <a:r>
              <a:rPr lang="en"/>
              <a:t>The samples drawn from each strata do not have to be proportional to the original data, it is at your discretion how many elements to select from each strata. </a:t>
            </a:r>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7" name="Shape 637"/>
        <p:cNvGrpSpPr/>
        <p:nvPr/>
      </p:nvGrpSpPr>
      <p:grpSpPr>
        <a:xfrm>
          <a:off x="0" y="0"/>
          <a:ext cx="0" cy="0"/>
          <a:chOff x="0" y="0"/>
          <a:chExt cx="0" cy="0"/>
        </a:xfrm>
      </p:grpSpPr>
      <p:sp>
        <p:nvSpPr>
          <p:cNvPr id="638" name="Google Shape;638;p96"/>
          <p:cNvSpPr txBox="1"/>
          <p:nvPr>
            <p:ph type="title"/>
          </p:nvPr>
        </p:nvSpPr>
        <p:spPr>
          <a:xfrm>
            <a:off x="311700" y="814800"/>
            <a:ext cx="8571300" cy="942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Section 3: Probability</a:t>
            </a:r>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2" name="Shape 642"/>
        <p:cNvGrpSpPr/>
        <p:nvPr/>
      </p:nvGrpSpPr>
      <p:grpSpPr>
        <a:xfrm>
          <a:off x="0" y="0"/>
          <a:ext cx="0" cy="0"/>
          <a:chOff x="0" y="0"/>
          <a:chExt cx="0" cy="0"/>
        </a:xfrm>
      </p:grpSpPr>
      <p:sp>
        <p:nvSpPr>
          <p:cNvPr id="643" name="Google Shape;643;p97"/>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Intro to</a:t>
            </a:r>
            <a:r>
              <a:rPr lang="en"/>
              <a:t> Probability</a:t>
            </a:r>
            <a:endParaRPr/>
          </a:p>
        </p:txBody>
      </p:sp>
      <p:sp>
        <p:nvSpPr>
          <p:cNvPr id="644" name="Google Shape;644;p97"/>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Probability is the measure of the likelihood that an event will occur.</a:t>
            </a:r>
            <a:endParaRPr/>
          </a:p>
          <a:p>
            <a:pPr indent="0" lvl="0" marL="0" rtl="0" algn="l">
              <a:spcBef>
                <a:spcPts val="1600"/>
              </a:spcBef>
              <a:spcAft>
                <a:spcPts val="0"/>
              </a:spcAft>
              <a:buNone/>
            </a:pPr>
            <a:r>
              <a:rPr lang="en"/>
              <a:t>Probability is quantified as a value between 0 and 1, where 0 indicates impossibility and 1 indicates certainty.</a:t>
            </a:r>
            <a:endParaRPr/>
          </a:p>
          <a:p>
            <a:pPr indent="0" lvl="0" marL="0" rtl="0" algn="l">
              <a:spcBef>
                <a:spcPts val="1600"/>
              </a:spcBef>
              <a:spcAft>
                <a:spcPts val="0"/>
              </a:spcAft>
              <a:buNone/>
            </a:pPr>
            <a:r>
              <a:rPr lang="en"/>
              <a:t>For an event, the sum of all possible outcomes is always 1.</a:t>
            </a:r>
            <a:endParaRPr/>
          </a:p>
          <a:p>
            <a:pPr indent="0" lvl="0" marL="0" rtl="0" algn="l">
              <a:spcBef>
                <a:spcPts val="1600"/>
              </a:spcBef>
              <a:spcAft>
                <a:spcPts val="0"/>
              </a:spcAft>
              <a:buNone/>
            </a:pPr>
            <a:r>
              <a:rPr lang="en"/>
              <a:t>The symbol representing a probability is usually </a:t>
            </a:r>
            <a:r>
              <a:rPr b="1" i="1" lang="en"/>
              <a:t>p</a:t>
            </a:r>
            <a:r>
              <a:rPr lang="en"/>
              <a:t>.</a:t>
            </a:r>
            <a:endParaRPr/>
          </a:p>
          <a:p>
            <a:pPr indent="0" lvl="0" marL="0" rtl="0" algn="l">
              <a:spcBef>
                <a:spcPts val="1600"/>
              </a:spcBef>
              <a:spcAft>
                <a:spcPts val="0"/>
              </a:spcAft>
              <a:buNone/>
            </a:pPr>
            <a:r>
              <a:rPr lang="en"/>
              <a:t>Although in statistics we almost always prefer probabilities to percentages, in common use the reverse is true. Percentage = 100 × probability.</a:t>
            </a:r>
            <a:endParaRPr/>
          </a:p>
          <a:p>
            <a:pPr indent="0" lvl="0" marL="0" rtl="0" algn="l">
              <a:spcBef>
                <a:spcPts val="1600"/>
              </a:spcBef>
              <a:spcAft>
                <a:spcPts val="0"/>
              </a:spcAft>
              <a:buNone/>
            </a:pPr>
            <a:r>
              <a:rPr b="1" lang="en"/>
              <a:t>I.e. </a:t>
            </a:r>
            <a:r>
              <a:rPr b="1" i="1" lang="en"/>
              <a:t>p = .437   →   100 × p = 43.7%</a:t>
            </a:r>
            <a:endParaRPr b="1" i="1"/>
          </a:p>
          <a:p>
            <a:pPr indent="0" lvl="0" marL="0" rtl="0" algn="l">
              <a:spcBef>
                <a:spcPts val="1600"/>
              </a:spcBef>
              <a:spcAft>
                <a:spcPts val="1600"/>
              </a:spcAft>
              <a:buNone/>
            </a:pPr>
            <a:r>
              <a:t/>
            </a:r>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8" name="Shape 648"/>
        <p:cNvGrpSpPr/>
        <p:nvPr/>
      </p:nvGrpSpPr>
      <p:grpSpPr>
        <a:xfrm>
          <a:off x="0" y="0"/>
          <a:ext cx="0" cy="0"/>
          <a:chOff x="0" y="0"/>
          <a:chExt cx="0" cy="0"/>
        </a:xfrm>
      </p:grpSpPr>
      <p:sp>
        <p:nvSpPr>
          <p:cNvPr id="649" name="Google Shape;649;p98"/>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Law of Large Numbers</a:t>
            </a:r>
            <a:endParaRPr/>
          </a:p>
        </p:txBody>
      </p:sp>
      <p:sp>
        <p:nvSpPr>
          <p:cNvPr id="650" name="Google Shape;650;p98"/>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Probability describes the expected outcome over a long series of events.</a:t>
            </a:r>
            <a:endParaRPr/>
          </a:p>
          <a:p>
            <a:pPr indent="0" lvl="0" marL="0" rtl="0" algn="l">
              <a:spcBef>
                <a:spcPts val="1600"/>
              </a:spcBef>
              <a:spcAft>
                <a:spcPts val="0"/>
              </a:spcAft>
              <a:buNone/>
            </a:pPr>
            <a:r>
              <a:rPr lang="en"/>
              <a:t>Probability can be used to discuss the likelihood of a single event occurring, but probability as a value only holds over many trials.</a:t>
            </a:r>
            <a:endParaRPr/>
          </a:p>
          <a:p>
            <a:pPr indent="0" lvl="0" marL="0" rtl="0" algn="l">
              <a:spcBef>
                <a:spcPts val="1600"/>
              </a:spcBef>
              <a:spcAft>
                <a:spcPts val="0"/>
              </a:spcAft>
              <a:buNone/>
            </a:pPr>
            <a:r>
              <a:rPr lang="en"/>
              <a:t>This is explained in the Law of Large Numbers, which states:</a:t>
            </a:r>
            <a:endParaRPr/>
          </a:p>
          <a:p>
            <a:pPr indent="0" lvl="0" marL="0" rtl="0" algn="l">
              <a:spcBef>
                <a:spcPts val="1600"/>
              </a:spcBef>
              <a:spcAft>
                <a:spcPts val="1600"/>
              </a:spcAft>
              <a:buNone/>
            </a:pPr>
            <a:r>
              <a:rPr b="1" lang="en"/>
              <a:t>The average of the results obtained from a large number of trials should be close to the expected value, and will tend to become closer as more trials are performed.</a:t>
            </a:r>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4" name="Shape 654"/>
        <p:cNvGrpSpPr/>
        <p:nvPr/>
      </p:nvGrpSpPr>
      <p:grpSpPr>
        <a:xfrm>
          <a:off x="0" y="0"/>
          <a:ext cx="0" cy="0"/>
          <a:chOff x="0" y="0"/>
          <a:chExt cx="0" cy="0"/>
        </a:xfrm>
      </p:grpSpPr>
      <p:sp>
        <p:nvSpPr>
          <p:cNvPr id="655" name="Google Shape;655;p99"/>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Visualizing Law of Large Numbers</a:t>
            </a:r>
            <a:endParaRPr/>
          </a:p>
        </p:txBody>
      </p:sp>
      <p:sp>
        <p:nvSpPr>
          <p:cNvPr id="656" name="Google Shape;656;p99"/>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3"/>
              </a:rPr>
              <a:t>http://digitalfirst.bfwpub.com/stats_applet/stats_applet_10_prob.html</a:t>
            </a:r>
            <a:r>
              <a:rPr lang="en"/>
              <a:t> </a:t>
            </a:r>
            <a:endParaRPr/>
          </a:p>
          <a:p>
            <a:pPr indent="0" lvl="0" marL="0" rtl="0" algn="l">
              <a:spcBef>
                <a:spcPts val="1600"/>
              </a:spcBef>
              <a:spcAft>
                <a:spcPts val="1600"/>
              </a:spcAft>
              <a:buNone/>
            </a:pPr>
            <a:r>
              <a:rPr lang="en" u="sng">
                <a:solidFill>
                  <a:schemeClr val="hlink"/>
                </a:solidFill>
                <a:hlinkClick r:id="rId4"/>
              </a:rPr>
              <a:t>http://digitalfirst.bfwpub.com/stats_applet/stats_applet_11_largenums.html</a:t>
            </a:r>
            <a:r>
              <a:rPr lang="en"/>
              <a:t> </a:t>
            </a:r>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0" name="Shape 660"/>
        <p:cNvGrpSpPr/>
        <p:nvPr/>
      </p:nvGrpSpPr>
      <p:grpSpPr>
        <a:xfrm>
          <a:off x="0" y="0"/>
          <a:ext cx="0" cy="0"/>
          <a:chOff x="0" y="0"/>
          <a:chExt cx="0" cy="0"/>
        </a:xfrm>
      </p:grpSpPr>
      <p:sp>
        <p:nvSpPr>
          <p:cNvPr id="661" name="Google Shape;661;p100"/>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Simulation</a:t>
            </a:r>
            <a:endParaRPr/>
          </a:p>
        </p:txBody>
      </p:sp>
      <p:sp>
        <p:nvSpPr>
          <p:cNvPr id="662" name="Google Shape;662;p100"/>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will learn rules and formulas for calculating probabilities, but in many cases it is more practical to use the processing power available to us to perform simulations of many, many repeated trials to get a meaningful estimate of our desired parameter.</a:t>
            </a:r>
            <a:endParaRPr/>
          </a:p>
          <a:p>
            <a:pPr indent="0" lvl="0" marL="0" rtl="0" algn="l">
              <a:spcBef>
                <a:spcPts val="1600"/>
              </a:spcBef>
              <a:spcAft>
                <a:spcPts val="1600"/>
              </a:spcAft>
              <a:buNone/>
            </a:pPr>
            <a:r>
              <a:rPr lang="en"/>
              <a:t>Some situations do not lend themselves to precise mathematical treatment. Others may be difficult, time-consuming, or expensive to analyze. In these situations, simulation may approximate real-world results; yet, require less time, effort, and/or money than other approaches.</a:t>
            </a:r>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6" name="Shape 666"/>
        <p:cNvGrpSpPr/>
        <p:nvPr/>
      </p:nvGrpSpPr>
      <p:grpSpPr>
        <a:xfrm>
          <a:off x="0" y="0"/>
          <a:ext cx="0" cy="0"/>
          <a:chOff x="0" y="0"/>
          <a:chExt cx="0" cy="0"/>
        </a:xfrm>
      </p:grpSpPr>
      <p:sp>
        <p:nvSpPr>
          <p:cNvPr id="667" name="Google Shape;667;p101"/>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Simulation &amp; Stochastic Computing</a:t>
            </a:r>
            <a:endParaRPr/>
          </a:p>
          <a:p>
            <a:pPr indent="0" lvl="0" marL="0" rtl="0" algn="l">
              <a:spcBef>
                <a:spcPts val="0"/>
              </a:spcBef>
              <a:spcAft>
                <a:spcPts val="0"/>
              </a:spcAft>
              <a:buNone/>
            </a:pPr>
            <a:r>
              <a:t/>
            </a:r>
            <a:endParaRPr/>
          </a:p>
        </p:txBody>
      </p:sp>
      <p:sp>
        <p:nvSpPr>
          <p:cNvPr id="668" name="Google Shape;668;p101"/>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stochastic simulation is a simulation that traces the evolution of variables that can change stochastically (randomly) with certain probabilities.</a:t>
            </a:r>
            <a:endParaRPr/>
          </a:p>
          <a:p>
            <a:pPr indent="0" lvl="0" marL="0" rtl="0" algn="l">
              <a:spcBef>
                <a:spcPts val="1600"/>
              </a:spcBef>
              <a:spcAft>
                <a:spcPts val="0"/>
              </a:spcAft>
              <a:buNone/>
            </a:pPr>
            <a:r>
              <a:rPr lang="en"/>
              <a:t>This is an area that computers excel in. We have already seen simple examples with coins and dice. We can easily construct a more complicated example, such as: </a:t>
            </a:r>
            <a:br>
              <a:rPr lang="en"/>
            </a:br>
            <a:r>
              <a:rPr lang="en"/>
              <a:t>Flip 2 coins and roll two dice. What is the probability that you get 2 heads and both dice show either 5 or 6?</a:t>
            </a:r>
            <a:endParaRPr/>
          </a:p>
          <a:p>
            <a:pPr indent="0" lvl="0" marL="0" rtl="0" algn="l">
              <a:spcBef>
                <a:spcPts val="1600"/>
              </a:spcBef>
              <a:spcAft>
                <a:spcPts val="1600"/>
              </a:spcAft>
              <a:buNone/>
            </a:pPr>
            <a:r>
              <a:rPr lang="en"/>
              <a:t>With the probability rules we will learn, we will be able to calculate the total probability. But we can do it without knowing those rules by creating a model in Python and running a simulation.</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2" name="Shape 122"/>
        <p:cNvGrpSpPr/>
        <p:nvPr/>
      </p:nvGrpSpPr>
      <p:grpSpPr>
        <a:xfrm>
          <a:off x="0" y="0"/>
          <a:ext cx="0" cy="0"/>
          <a:chOff x="0" y="0"/>
          <a:chExt cx="0" cy="0"/>
        </a:xfrm>
      </p:grpSpPr>
      <p:sp>
        <p:nvSpPr>
          <p:cNvPr id="123" name="Google Shape;123;p21"/>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Brief Notes on Memory &amp; Learning</a:t>
            </a:r>
            <a:endParaRPr/>
          </a:p>
        </p:txBody>
      </p:sp>
      <p:sp>
        <p:nvSpPr>
          <p:cNvPr id="124" name="Google Shape;124;p21"/>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2" name="Shape 672"/>
        <p:cNvGrpSpPr/>
        <p:nvPr/>
      </p:nvGrpSpPr>
      <p:grpSpPr>
        <a:xfrm>
          <a:off x="0" y="0"/>
          <a:ext cx="0" cy="0"/>
          <a:chOff x="0" y="0"/>
          <a:chExt cx="0" cy="0"/>
        </a:xfrm>
      </p:grpSpPr>
      <p:sp>
        <p:nvSpPr>
          <p:cNvPr id="673" name="Google Shape;673;p102"/>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Simulation &amp; Stochastic Computing</a:t>
            </a:r>
            <a:endParaRPr/>
          </a:p>
          <a:p>
            <a:pPr indent="0" lvl="0" marL="0" rtl="0" algn="l">
              <a:spcBef>
                <a:spcPts val="0"/>
              </a:spcBef>
              <a:spcAft>
                <a:spcPts val="0"/>
              </a:spcAft>
              <a:buNone/>
            </a:pPr>
            <a:r>
              <a:t/>
            </a:r>
            <a:endParaRPr/>
          </a:p>
        </p:txBody>
      </p:sp>
      <p:sp>
        <p:nvSpPr>
          <p:cNvPr id="674" name="Google Shape;674;p102"/>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Now let’s work through notebook 3-1.</a:t>
            </a:r>
            <a:endParaRPr/>
          </a:p>
        </p:txBody>
      </p:sp>
      <p:pic>
        <p:nvPicPr>
          <p:cNvPr id="675" name="Google Shape;675;p102"/>
          <p:cNvPicPr preferRelativeResize="0"/>
          <p:nvPr/>
        </p:nvPicPr>
        <p:blipFill rotWithShape="1">
          <a:blip r:embed="rId3">
            <a:alphaModFix/>
          </a:blip>
          <a:srcRect b="14192" l="0" r="0" t="0"/>
          <a:stretch/>
        </p:blipFill>
        <p:spPr>
          <a:xfrm>
            <a:off x="1230775" y="1715475"/>
            <a:ext cx="6636899" cy="3228176"/>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9" name="Shape 679"/>
        <p:cNvGrpSpPr/>
        <p:nvPr/>
      </p:nvGrpSpPr>
      <p:grpSpPr>
        <a:xfrm>
          <a:off x="0" y="0"/>
          <a:ext cx="0" cy="0"/>
          <a:chOff x="0" y="0"/>
          <a:chExt cx="0" cy="0"/>
        </a:xfrm>
      </p:grpSpPr>
      <p:sp>
        <p:nvSpPr>
          <p:cNvPr id="680" name="Google Shape;680;p103"/>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Basic </a:t>
            </a:r>
            <a:r>
              <a:rPr lang="en"/>
              <a:t>Probability Rules</a:t>
            </a:r>
            <a:endParaRPr/>
          </a:p>
        </p:txBody>
      </p:sp>
      <p:sp>
        <p:nvSpPr>
          <p:cNvPr id="681" name="Google Shape;681;p103"/>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a:t>
            </a:r>
            <a:r>
              <a:rPr b="1" lang="en"/>
              <a:t>random variable</a:t>
            </a:r>
            <a:r>
              <a:rPr lang="en"/>
              <a:t> is the outcome of a random event. </a:t>
            </a:r>
            <a:br>
              <a:rPr lang="en"/>
            </a:br>
            <a:r>
              <a:rPr lang="en"/>
              <a:t>Ex: Let the random variable </a:t>
            </a:r>
            <a:r>
              <a:rPr i="1" lang="en"/>
              <a:t>X</a:t>
            </a:r>
            <a:r>
              <a:rPr lang="en"/>
              <a:t> represent the result of rolling a die.</a:t>
            </a:r>
            <a:endParaRPr/>
          </a:p>
          <a:p>
            <a:pPr indent="0" lvl="0" marL="0" rtl="0" algn="l">
              <a:spcBef>
                <a:spcPts val="1600"/>
              </a:spcBef>
              <a:spcAft>
                <a:spcPts val="0"/>
              </a:spcAft>
              <a:buNone/>
            </a:pPr>
            <a:r>
              <a:rPr lang="en"/>
              <a:t>The </a:t>
            </a:r>
            <a:r>
              <a:rPr b="1" lang="en"/>
              <a:t>sample space</a:t>
            </a:r>
            <a:r>
              <a:rPr lang="en"/>
              <a:t> of a random variable is all possible values of that variable. The </a:t>
            </a:r>
            <a:r>
              <a:rPr b="1" lang="en"/>
              <a:t>sample space </a:t>
            </a:r>
            <a:r>
              <a:rPr lang="en"/>
              <a:t>of a </a:t>
            </a:r>
            <a:r>
              <a:rPr lang="en"/>
              <a:t>probability distribution contains all the possible outcomes in that distribution.</a:t>
            </a:r>
            <a:endParaRPr/>
          </a:p>
          <a:p>
            <a:pPr indent="0" lvl="0" marL="0" rtl="0" algn="l">
              <a:spcBef>
                <a:spcPts val="1600"/>
              </a:spcBef>
              <a:spcAft>
                <a:spcPts val="1600"/>
              </a:spcAft>
              <a:buNone/>
            </a:pPr>
            <a:r>
              <a:rPr lang="en"/>
              <a:t>The probability of an </a:t>
            </a:r>
            <a:r>
              <a:rPr b="1" lang="en"/>
              <a:t>event</a:t>
            </a:r>
            <a:r>
              <a:rPr lang="en"/>
              <a:t> is equal to the number of outcomes in the event divided by the total number of outcomes.</a:t>
            </a:r>
            <a:endParaRPr i="1"/>
          </a:p>
        </p:txBody>
      </p:sp>
      <p:pic>
        <p:nvPicPr>
          <p:cNvPr descr="P(event) = (event\ count) / (samp\l\e\ space)" id="682" name="Google Shape;682;p103" title="MathEquation,#000000"/>
          <p:cNvPicPr preferRelativeResize="0"/>
          <p:nvPr/>
        </p:nvPicPr>
        <p:blipFill>
          <a:blip r:embed="rId3">
            <a:alphaModFix/>
          </a:blip>
          <a:stretch>
            <a:fillRect/>
          </a:stretch>
        </p:blipFill>
        <p:spPr>
          <a:xfrm>
            <a:off x="1991196" y="4020875"/>
            <a:ext cx="5161600" cy="845225"/>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6" name="Shape 686"/>
        <p:cNvGrpSpPr/>
        <p:nvPr/>
      </p:nvGrpSpPr>
      <p:grpSpPr>
        <a:xfrm>
          <a:off x="0" y="0"/>
          <a:ext cx="0" cy="0"/>
          <a:chOff x="0" y="0"/>
          <a:chExt cx="0" cy="0"/>
        </a:xfrm>
      </p:grpSpPr>
      <p:sp>
        <p:nvSpPr>
          <p:cNvPr id="687" name="Google Shape;687;p104"/>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Probability Example</a:t>
            </a:r>
            <a:endParaRPr/>
          </a:p>
        </p:txBody>
      </p:sp>
      <p:sp>
        <p:nvSpPr>
          <p:cNvPr id="688" name="Google Shape;688;p104"/>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What’s the probability of drawing a card from a standard deck and drawing a jack?</a:t>
            </a:r>
            <a:endParaRPr/>
          </a:p>
          <a:p>
            <a:pPr indent="0" lvl="0" marL="0" rtl="0" algn="l">
              <a:spcBef>
                <a:spcPts val="1600"/>
              </a:spcBef>
              <a:spcAft>
                <a:spcPts val="0"/>
              </a:spcAft>
              <a:buNone/>
            </a:pPr>
            <a:r>
              <a:rPr lang="en"/>
              <a:t>What is the count of all possible outcomes (i.e. how many cards in the deck)?</a:t>
            </a:r>
            <a:endParaRPr/>
          </a:p>
          <a:p>
            <a:pPr indent="0" lvl="0" marL="0" rtl="0" algn="l">
              <a:spcBef>
                <a:spcPts val="1600"/>
              </a:spcBef>
              <a:spcAft>
                <a:spcPts val="0"/>
              </a:spcAft>
              <a:buNone/>
            </a:pPr>
            <a:r>
              <a:rPr lang="en"/>
              <a:t>What is the count of the event (i.e. how many jack cards in the deck)?</a:t>
            </a:r>
            <a:endParaRPr/>
          </a:p>
          <a:p>
            <a:pPr indent="0" lvl="0" marL="0" rtl="0" algn="l">
              <a:spcBef>
                <a:spcPts val="1600"/>
              </a:spcBef>
              <a:spcAft>
                <a:spcPts val="1600"/>
              </a:spcAft>
              <a:buNone/>
            </a:pPr>
            <a:r>
              <a:t/>
            </a:r>
            <a:endParaRPr/>
          </a:p>
        </p:txBody>
      </p:sp>
      <p:pic>
        <p:nvPicPr>
          <p:cNvPr descr="P(Jack) = 4/52 = 1/13" id="689" name="Google Shape;689;p104" title="MathEquation,#000000"/>
          <p:cNvPicPr preferRelativeResize="0"/>
          <p:nvPr/>
        </p:nvPicPr>
        <p:blipFill>
          <a:blip r:embed="rId3">
            <a:alphaModFix/>
          </a:blip>
          <a:stretch>
            <a:fillRect/>
          </a:stretch>
        </p:blipFill>
        <p:spPr>
          <a:xfrm>
            <a:off x="2281623" y="3617800"/>
            <a:ext cx="4580750" cy="7959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89"/>
                                        </p:tgtEl>
                                        <p:attrNameLst>
                                          <p:attrName>style.visibility</p:attrName>
                                        </p:attrNameLst>
                                      </p:cBhvr>
                                      <p:to>
                                        <p:strVal val="visible"/>
                                      </p:to>
                                    </p:set>
                                    <p:animEffect filter="fade" transition="in">
                                      <p:cBhvr>
                                        <p:cTn dur="1000"/>
                                        <p:tgtEl>
                                          <p:spTgt spid="68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3" name="Shape 693"/>
        <p:cNvGrpSpPr/>
        <p:nvPr/>
      </p:nvGrpSpPr>
      <p:grpSpPr>
        <a:xfrm>
          <a:off x="0" y="0"/>
          <a:ext cx="0" cy="0"/>
          <a:chOff x="0" y="0"/>
          <a:chExt cx="0" cy="0"/>
        </a:xfrm>
      </p:grpSpPr>
      <p:sp>
        <p:nvSpPr>
          <p:cNvPr id="694" name="Google Shape;694;p105"/>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Probability Example</a:t>
            </a:r>
            <a:endParaRPr/>
          </a:p>
        </p:txBody>
      </p:sp>
      <p:sp>
        <p:nvSpPr>
          <p:cNvPr id="695" name="Google Shape;695;p105"/>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What’s the probability of flipping a coin 3 times and getting exactly 2 heads?</a:t>
            </a:r>
            <a:endParaRPr/>
          </a:p>
          <a:p>
            <a:pPr indent="0" lvl="0" marL="0" rtl="0" algn="l">
              <a:spcBef>
                <a:spcPts val="1600"/>
              </a:spcBef>
              <a:spcAft>
                <a:spcPts val="0"/>
              </a:spcAft>
              <a:buNone/>
            </a:pPr>
            <a:r>
              <a:rPr lang="en"/>
              <a:t>What is the count of all possible outcomes (i.e. how many possible ways can your 3 flips come out)?</a:t>
            </a:r>
            <a:endParaRPr/>
          </a:p>
          <a:p>
            <a:pPr indent="0" lvl="0" marL="0" rtl="0" algn="l">
              <a:spcBef>
                <a:spcPts val="1600"/>
              </a:spcBef>
              <a:spcAft>
                <a:spcPts val="0"/>
              </a:spcAft>
              <a:buNone/>
            </a:pPr>
            <a:r>
              <a:rPr lang="en"/>
              <a:t>What is the count of the event (i.e. how many different ways can you get 2 heads)?</a:t>
            </a:r>
            <a:endParaRPr/>
          </a:p>
          <a:p>
            <a:pPr indent="0" lvl="0" marL="0" rtl="0" algn="l">
              <a:spcBef>
                <a:spcPts val="1600"/>
              </a:spcBef>
              <a:spcAft>
                <a:spcPts val="1600"/>
              </a:spcAft>
              <a:buNone/>
            </a:pPr>
            <a:r>
              <a:t/>
            </a:r>
            <a:endParaRPr/>
          </a:p>
        </p:txBody>
      </p:sp>
      <p:pic>
        <p:nvPicPr>
          <p:cNvPr descr="P(2 heads) = (HHT + HTH + THH) / (HHH + HHT + HTH + HT\T + THH + THT + T\TH + T\T\T) = 3/8" id="696" name="Google Shape;696;p105" title="MathEquation,#000000"/>
          <p:cNvPicPr preferRelativeResize="0"/>
          <p:nvPr/>
        </p:nvPicPr>
        <p:blipFill>
          <a:blip r:embed="rId3">
            <a:alphaModFix/>
          </a:blip>
          <a:stretch>
            <a:fillRect/>
          </a:stretch>
        </p:blipFill>
        <p:spPr>
          <a:xfrm>
            <a:off x="376825" y="3893625"/>
            <a:ext cx="8390350" cy="5244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96"/>
                                        </p:tgtEl>
                                        <p:attrNameLst>
                                          <p:attrName>style.visibility</p:attrName>
                                        </p:attrNameLst>
                                      </p:cBhvr>
                                      <p:to>
                                        <p:strVal val="visible"/>
                                      </p:to>
                                    </p:set>
                                    <p:animEffect filter="fade" transition="in">
                                      <p:cBhvr>
                                        <p:cTn dur="1000"/>
                                        <p:tgtEl>
                                          <p:spTgt spid="69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0" name="Shape 700"/>
        <p:cNvGrpSpPr/>
        <p:nvPr/>
      </p:nvGrpSpPr>
      <p:grpSpPr>
        <a:xfrm>
          <a:off x="0" y="0"/>
          <a:ext cx="0" cy="0"/>
          <a:chOff x="0" y="0"/>
          <a:chExt cx="0" cy="0"/>
        </a:xfrm>
      </p:grpSpPr>
      <p:sp>
        <p:nvSpPr>
          <p:cNvPr id="701" name="Google Shape;701;p106"/>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Probability Assumptions </a:t>
            </a:r>
            <a:endParaRPr/>
          </a:p>
        </p:txBody>
      </p:sp>
      <p:sp>
        <p:nvSpPr>
          <p:cNvPr id="702" name="Google Shape;702;p106"/>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The coin is fair (</a:t>
            </a:r>
            <a:r>
              <a:rPr i="1" lang="en"/>
              <a:t>P(H) + P(T) = 0.5</a:t>
            </a:r>
            <a:r>
              <a:rPr lang="en"/>
              <a:t>)</a:t>
            </a:r>
            <a:endParaRPr/>
          </a:p>
          <a:p>
            <a:pPr indent="-342900" lvl="0" marL="457200" rtl="0" algn="l">
              <a:spcBef>
                <a:spcPts val="0"/>
              </a:spcBef>
              <a:spcAft>
                <a:spcPts val="0"/>
              </a:spcAft>
              <a:buSzPts val="1800"/>
              <a:buChar char="●"/>
            </a:pPr>
            <a:r>
              <a:rPr lang="en"/>
              <a:t>Each coin flip is </a:t>
            </a:r>
            <a:r>
              <a:rPr b="1" lang="en"/>
              <a:t>independent </a:t>
            </a:r>
            <a:r>
              <a:rPr lang="en"/>
              <a:t>(one coin flip does not affect the outcome of any other)</a:t>
            </a:r>
            <a:endParaRPr/>
          </a:p>
          <a:p>
            <a:pPr indent="0" lvl="0" marL="0" rtl="0" algn="l">
              <a:spcBef>
                <a:spcPts val="1600"/>
              </a:spcBef>
              <a:spcAft>
                <a:spcPts val="0"/>
              </a:spcAft>
              <a:buNone/>
            </a:pPr>
            <a:r>
              <a:rPr lang="en"/>
              <a:t>If I shuffle a deck of cards, and I draw 5 cards in a row, is each card independent?</a:t>
            </a:r>
            <a:endParaRPr/>
          </a:p>
          <a:p>
            <a:pPr indent="0" lvl="0" marL="0" rtl="0" algn="l">
              <a:spcBef>
                <a:spcPts val="1600"/>
              </a:spcBef>
              <a:spcAft>
                <a:spcPts val="0"/>
              </a:spcAft>
              <a:buNone/>
            </a:pPr>
            <a:r>
              <a:rPr lang="en"/>
              <a:t>If I flip a coin 5 times, are the coin flips independent?</a:t>
            </a:r>
            <a:endParaRPr/>
          </a:p>
          <a:p>
            <a:pPr indent="0" lvl="0" marL="0" rtl="0" algn="l">
              <a:spcBef>
                <a:spcPts val="1600"/>
              </a:spcBef>
              <a:spcAft>
                <a:spcPts val="1600"/>
              </a:spcAft>
              <a:buNone/>
            </a:pPr>
            <a:r>
              <a:rPr lang="en"/>
              <a:t>If I flip a fair coin 5 times and get heads every time, what are the chances that I get tails on the next flip?</a:t>
            </a:r>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6" name="Shape 706"/>
        <p:cNvGrpSpPr/>
        <p:nvPr/>
      </p:nvGrpSpPr>
      <p:grpSpPr>
        <a:xfrm>
          <a:off x="0" y="0"/>
          <a:ext cx="0" cy="0"/>
          <a:chOff x="0" y="0"/>
          <a:chExt cx="0" cy="0"/>
        </a:xfrm>
      </p:grpSpPr>
      <p:sp>
        <p:nvSpPr>
          <p:cNvPr id="707" name="Google Shape;707;p107"/>
          <p:cNvSpPr txBox="1"/>
          <p:nvPr>
            <p:ph type="title"/>
          </p:nvPr>
        </p:nvSpPr>
        <p:spPr>
          <a:xfrm>
            <a:off x="311700" y="2926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Expected Value of a Discrete Random Variable</a:t>
            </a:r>
            <a:endParaRPr/>
          </a:p>
        </p:txBody>
      </p:sp>
      <p:sp>
        <p:nvSpPr>
          <p:cNvPr id="708" name="Google Shape;708;p107"/>
          <p:cNvSpPr txBox="1"/>
          <p:nvPr>
            <p:ph idx="1" type="body"/>
          </p:nvPr>
        </p:nvSpPr>
        <p:spPr>
          <a:xfrm>
            <a:off x="311700" y="11139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a:t>
            </a:r>
            <a:r>
              <a:rPr b="1" lang="en"/>
              <a:t>Expected Value </a:t>
            </a:r>
            <a:r>
              <a:rPr lang="en"/>
              <a:t>or </a:t>
            </a:r>
            <a:r>
              <a:rPr b="1" lang="en"/>
              <a:t>mean</a:t>
            </a:r>
            <a:r>
              <a:rPr lang="en"/>
              <a:t> of a </a:t>
            </a:r>
            <a:r>
              <a:rPr b="1" lang="en"/>
              <a:t>discrete random variable</a:t>
            </a:r>
            <a:r>
              <a:rPr lang="en"/>
              <a:t> is the weighted average of its possible values, weighted by the probability of those values.</a:t>
            </a:r>
            <a:endParaRPr/>
          </a:p>
          <a:p>
            <a:pPr indent="0" lvl="0" marL="0" rtl="0" algn="l">
              <a:spcBef>
                <a:spcPts val="1600"/>
              </a:spcBef>
              <a:spcAft>
                <a:spcPts val="0"/>
              </a:spcAft>
              <a:buNone/>
            </a:pPr>
            <a:r>
              <a:rPr lang="en"/>
              <a:t>For a die, the probability distribution is:</a:t>
            </a:r>
            <a:endParaRPr/>
          </a:p>
          <a:p>
            <a:pPr indent="0" lvl="0" marL="0" rtl="0" algn="l">
              <a:spcBef>
                <a:spcPts val="1600"/>
              </a:spcBef>
              <a:spcAft>
                <a:spcPts val="0"/>
              </a:spcAft>
              <a:buNone/>
            </a:pPr>
            <a:br>
              <a:rPr lang="en"/>
            </a:br>
            <a:endParaRPr/>
          </a:p>
          <a:p>
            <a:pPr indent="0" lvl="0" marL="0" rtl="0" algn="l">
              <a:spcBef>
                <a:spcPts val="1600"/>
              </a:spcBef>
              <a:spcAft>
                <a:spcPts val="0"/>
              </a:spcAft>
              <a:buNone/>
            </a:pPr>
            <a:r>
              <a:rPr lang="en"/>
              <a:t>The formula for Expected Value of a random variable is:</a:t>
            </a:r>
            <a:endParaRPr/>
          </a:p>
          <a:p>
            <a:pPr indent="0" lvl="0" marL="0" rtl="0" algn="l">
              <a:spcBef>
                <a:spcPts val="1600"/>
              </a:spcBef>
              <a:spcAft>
                <a:spcPts val="1600"/>
              </a:spcAft>
              <a:buNone/>
            </a:pPr>
            <a:r>
              <a:t/>
            </a:r>
            <a:endParaRPr/>
          </a:p>
        </p:txBody>
      </p:sp>
      <p:graphicFrame>
        <p:nvGraphicFramePr>
          <p:cNvPr id="709" name="Google Shape;709;p107"/>
          <p:cNvGraphicFramePr/>
          <p:nvPr/>
        </p:nvGraphicFramePr>
        <p:xfrm>
          <a:off x="2238113" y="2372875"/>
          <a:ext cx="3000000" cy="3000000"/>
        </p:xfrm>
        <a:graphic>
          <a:graphicData uri="http://schemas.openxmlformats.org/drawingml/2006/table">
            <a:tbl>
              <a:tblPr>
                <a:noFill/>
                <a:tableStyleId>{B34D9875-7519-451A-8F63-7CB06BBB5250}</a:tableStyleId>
              </a:tblPr>
              <a:tblGrid>
                <a:gridCol w="666825"/>
                <a:gridCol w="666825"/>
                <a:gridCol w="666825"/>
                <a:gridCol w="666825"/>
                <a:gridCol w="666825"/>
                <a:gridCol w="666825"/>
                <a:gridCol w="666825"/>
              </a:tblGrid>
              <a:tr h="381000">
                <a:tc>
                  <a:txBody>
                    <a:bodyPr/>
                    <a:lstStyle/>
                    <a:p>
                      <a:pPr indent="0" lvl="0" marL="0" rtl="0" algn="l">
                        <a:spcBef>
                          <a:spcPts val="0"/>
                        </a:spcBef>
                        <a:spcAft>
                          <a:spcPts val="0"/>
                        </a:spcAft>
                        <a:buNone/>
                      </a:pPr>
                      <a:r>
                        <a:rPr b="1" i="1" lang="en"/>
                        <a:t>X</a:t>
                      </a:r>
                      <a:endParaRPr b="1" i="1"/>
                    </a:p>
                  </a:txBody>
                  <a:tcPr marT="91425" marB="91425" marR="91425" marL="91425"/>
                </a:tc>
                <a:tc>
                  <a:txBody>
                    <a:bodyPr/>
                    <a:lstStyle/>
                    <a:p>
                      <a:pPr indent="0" lvl="0" marL="0" rtl="0" algn="l">
                        <a:spcBef>
                          <a:spcPts val="0"/>
                        </a:spcBef>
                        <a:spcAft>
                          <a:spcPts val="0"/>
                        </a:spcAft>
                        <a:buNone/>
                      </a:pPr>
                      <a:r>
                        <a:rPr lang="en"/>
                        <a:t>1</a:t>
                      </a:r>
                      <a:endParaRPr/>
                    </a:p>
                  </a:txBody>
                  <a:tcPr marT="91425" marB="91425" marR="91425" marL="91425"/>
                </a:tc>
                <a:tc>
                  <a:txBody>
                    <a:bodyPr/>
                    <a:lstStyle/>
                    <a:p>
                      <a:pPr indent="0" lvl="0" marL="0" rtl="0" algn="l">
                        <a:spcBef>
                          <a:spcPts val="0"/>
                        </a:spcBef>
                        <a:spcAft>
                          <a:spcPts val="0"/>
                        </a:spcAft>
                        <a:buNone/>
                      </a:pPr>
                      <a:r>
                        <a:rPr lang="en"/>
                        <a:t>2</a:t>
                      </a:r>
                      <a:endParaRPr/>
                    </a:p>
                  </a:txBody>
                  <a:tcPr marT="91425" marB="91425" marR="91425" marL="91425"/>
                </a:tc>
                <a:tc>
                  <a:txBody>
                    <a:bodyPr/>
                    <a:lstStyle/>
                    <a:p>
                      <a:pPr indent="0" lvl="0" marL="0" rtl="0" algn="l">
                        <a:spcBef>
                          <a:spcPts val="0"/>
                        </a:spcBef>
                        <a:spcAft>
                          <a:spcPts val="0"/>
                        </a:spcAft>
                        <a:buNone/>
                      </a:pPr>
                      <a:r>
                        <a:rPr lang="en"/>
                        <a:t>3</a:t>
                      </a:r>
                      <a:endParaRPr/>
                    </a:p>
                  </a:txBody>
                  <a:tcPr marT="91425" marB="91425" marR="91425" marL="91425"/>
                </a:tc>
                <a:tc>
                  <a:txBody>
                    <a:bodyPr/>
                    <a:lstStyle/>
                    <a:p>
                      <a:pPr indent="0" lvl="0" marL="0" rtl="0" algn="l">
                        <a:spcBef>
                          <a:spcPts val="0"/>
                        </a:spcBef>
                        <a:spcAft>
                          <a:spcPts val="0"/>
                        </a:spcAft>
                        <a:buNone/>
                      </a:pPr>
                      <a:r>
                        <a:rPr lang="en"/>
                        <a:t>4</a:t>
                      </a:r>
                      <a:endParaRPr/>
                    </a:p>
                  </a:txBody>
                  <a:tcPr marT="91425" marB="91425" marR="91425" marL="91425"/>
                </a:tc>
                <a:tc>
                  <a:txBody>
                    <a:bodyPr/>
                    <a:lstStyle/>
                    <a:p>
                      <a:pPr indent="0" lvl="0" marL="0" rtl="0" algn="l">
                        <a:spcBef>
                          <a:spcPts val="0"/>
                        </a:spcBef>
                        <a:spcAft>
                          <a:spcPts val="0"/>
                        </a:spcAft>
                        <a:buNone/>
                      </a:pPr>
                      <a:r>
                        <a:rPr lang="en"/>
                        <a:t>5</a:t>
                      </a:r>
                      <a:endParaRPr/>
                    </a:p>
                  </a:txBody>
                  <a:tcPr marT="91425" marB="91425" marR="91425" marL="91425"/>
                </a:tc>
                <a:tc>
                  <a:txBody>
                    <a:bodyPr/>
                    <a:lstStyle/>
                    <a:p>
                      <a:pPr indent="0" lvl="0" marL="0" rtl="0" algn="l">
                        <a:spcBef>
                          <a:spcPts val="0"/>
                        </a:spcBef>
                        <a:spcAft>
                          <a:spcPts val="0"/>
                        </a:spcAft>
                        <a:buNone/>
                      </a:pPr>
                      <a:r>
                        <a:rPr lang="en"/>
                        <a:t>6</a:t>
                      </a:r>
                      <a:endParaRPr/>
                    </a:p>
                  </a:txBody>
                  <a:tcPr marT="91425" marB="91425" marR="91425" marL="91425"/>
                </a:tc>
              </a:tr>
              <a:tr h="381000">
                <a:tc>
                  <a:txBody>
                    <a:bodyPr/>
                    <a:lstStyle/>
                    <a:p>
                      <a:pPr indent="0" lvl="0" marL="0" rtl="0" algn="l">
                        <a:spcBef>
                          <a:spcPts val="0"/>
                        </a:spcBef>
                        <a:spcAft>
                          <a:spcPts val="0"/>
                        </a:spcAft>
                        <a:buNone/>
                      </a:pPr>
                      <a:r>
                        <a:rPr b="1" i="1" lang="en"/>
                        <a:t>P</a:t>
                      </a:r>
                      <a:r>
                        <a:rPr b="1" lang="en"/>
                        <a:t>(</a:t>
                      </a:r>
                      <a:r>
                        <a:rPr b="1" i="1" lang="en"/>
                        <a:t>X</a:t>
                      </a:r>
                      <a:r>
                        <a:rPr b="1" lang="en"/>
                        <a:t>)</a:t>
                      </a:r>
                      <a:endParaRPr b="1"/>
                    </a:p>
                  </a:txBody>
                  <a:tcPr marT="91425" marB="91425" marR="91425" marL="91425"/>
                </a:tc>
                <a:tc>
                  <a:txBody>
                    <a:bodyPr/>
                    <a:lstStyle/>
                    <a:p>
                      <a:pPr indent="0" lvl="0" marL="0" rtl="0" algn="l">
                        <a:spcBef>
                          <a:spcPts val="0"/>
                        </a:spcBef>
                        <a:spcAft>
                          <a:spcPts val="0"/>
                        </a:spcAft>
                        <a:buNone/>
                      </a:pPr>
                      <a:r>
                        <a:rPr lang="en"/>
                        <a:t>1/6</a:t>
                      </a:r>
                      <a:endParaRPr/>
                    </a:p>
                  </a:txBody>
                  <a:tcPr marT="91425" marB="91425" marR="91425" marL="91425"/>
                </a:tc>
                <a:tc>
                  <a:txBody>
                    <a:bodyPr/>
                    <a:lstStyle/>
                    <a:p>
                      <a:pPr indent="0" lvl="0" marL="0" rtl="0" algn="l">
                        <a:spcBef>
                          <a:spcPts val="0"/>
                        </a:spcBef>
                        <a:spcAft>
                          <a:spcPts val="0"/>
                        </a:spcAft>
                        <a:buNone/>
                      </a:pPr>
                      <a:r>
                        <a:rPr lang="en"/>
                        <a:t>1/6</a:t>
                      </a:r>
                      <a:endParaRPr/>
                    </a:p>
                  </a:txBody>
                  <a:tcPr marT="91425" marB="91425" marR="91425" marL="91425"/>
                </a:tc>
                <a:tc>
                  <a:txBody>
                    <a:bodyPr/>
                    <a:lstStyle/>
                    <a:p>
                      <a:pPr indent="0" lvl="0" marL="0" rtl="0" algn="l">
                        <a:spcBef>
                          <a:spcPts val="0"/>
                        </a:spcBef>
                        <a:spcAft>
                          <a:spcPts val="0"/>
                        </a:spcAft>
                        <a:buNone/>
                      </a:pPr>
                      <a:r>
                        <a:rPr lang="en"/>
                        <a:t>1/6</a:t>
                      </a:r>
                      <a:endParaRPr/>
                    </a:p>
                  </a:txBody>
                  <a:tcPr marT="91425" marB="91425" marR="91425" marL="91425"/>
                </a:tc>
                <a:tc>
                  <a:txBody>
                    <a:bodyPr/>
                    <a:lstStyle/>
                    <a:p>
                      <a:pPr indent="0" lvl="0" marL="0" rtl="0" algn="l">
                        <a:spcBef>
                          <a:spcPts val="0"/>
                        </a:spcBef>
                        <a:spcAft>
                          <a:spcPts val="0"/>
                        </a:spcAft>
                        <a:buNone/>
                      </a:pPr>
                      <a:r>
                        <a:rPr lang="en"/>
                        <a:t>1/6</a:t>
                      </a:r>
                      <a:endParaRPr/>
                    </a:p>
                  </a:txBody>
                  <a:tcPr marT="91425" marB="91425" marR="91425" marL="91425"/>
                </a:tc>
                <a:tc>
                  <a:txBody>
                    <a:bodyPr/>
                    <a:lstStyle/>
                    <a:p>
                      <a:pPr indent="0" lvl="0" marL="0" rtl="0" algn="l">
                        <a:spcBef>
                          <a:spcPts val="0"/>
                        </a:spcBef>
                        <a:spcAft>
                          <a:spcPts val="0"/>
                        </a:spcAft>
                        <a:buNone/>
                      </a:pPr>
                      <a:r>
                        <a:rPr lang="en"/>
                        <a:t>1/6</a:t>
                      </a:r>
                      <a:endParaRPr/>
                    </a:p>
                  </a:txBody>
                  <a:tcPr marT="91425" marB="91425" marR="91425" marL="91425"/>
                </a:tc>
                <a:tc>
                  <a:txBody>
                    <a:bodyPr/>
                    <a:lstStyle/>
                    <a:p>
                      <a:pPr indent="0" lvl="0" marL="0" rtl="0" algn="l">
                        <a:spcBef>
                          <a:spcPts val="0"/>
                        </a:spcBef>
                        <a:spcAft>
                          <a:spcPts val="0"/>
                        </a:spcAft>
                        <a:buNone/>
                      </a:pPr>
                      <a:r>
                        <a:rPr lang="en"/>
                        <a:t>1/6</a:t>
                      </a:r>
                      <a:endParaRPr/>
                    </a:p>
                  </a:txBody>
                  <a:tcPr marT="91425" marB="91425" marR="91425" marL="91425"/>
                </a:tc>
              </a:tr>
            </a:tbl>
          </a:graphicData>
        </a:graphic>
      </p:graphicFrame>
      <p:pic>
        <p:nvPicPr>
          <p:cNvPr id="710" name="Google Shape;710;p107"/>
          <p:cNvPicPr preferRelativeResize="0"/>
          <p:nvPr/>
        </p:nvPicPr>
        <p:blipFill>
          <a:blip r:embed="rId3">
            <a:alphaModFix/>
          </a:blip>
          <a:stretch>
            <a:fillRect/>
          </a:stretch>
        </p:blipFill>
        <p:spPr>
          <a:xfrm>
            <a:off x="1940463" y="3887225"/>
            <a:ext cx="5263075" cy="860175"/>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4" name="Shape 714"/>
        <p:cNvGrpSpPr/>
        <p:nvPr/>
      </p:nvGrpSpPr>
      <p:grpSpPr>
        <a:xfrm>
          <a:off x="0" y="0"/>
          <a:ext cx="0" cy="0"/>
          <a:chOff x="0" y="0"/>
          <a:chExt cx="0" cy="0"/>
        </a:xfrm>
      </p:grpSpPr>
      <p:sp>
        <p:nvSpPr>
          <p:cNvPr id="715" name="Google Shape;715;p108"/>
          <p:cNvSpPr txBox="1"/>
          <p:nvPr>
            <p:ph type="title"/>
          </p:nvPr>
        </p:nvSpPr>
        <p:spPr>
          <a:xfrm>
            <a:off x="311700" y="2926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Expected Value of a Discrete Random Variable</a:t>
            </a:r>
            <a:endParaRPr/>
          </a:p>
        </p:txBody>
      </p:sp>
      <p:sp>
        <p:nvSpPr>
          <p:cNvPr id="716" name="Google Shape;716;p108"/>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 calculate the Expected Value of a die roll:</a:t>
            </a:r>
            <a:endParaRPr/>
          </a:p>
          <a:p>
            <a:pPr indent="0" lvl="0" marL="0" rtl="0" algn="l">
              <a:spcBef>
                <a:spcPts val="1600"/>
              </a:spcBef>
              <a:spcAft>
                <a:spcPts val="0"/>
              </a:spcAft>
              <a:buNone/>
            </a:pPr>
            <a:br>
              <a:rPr lang="en"/>
            </a:br>
            <a:endParaRPr/>
          </a:p>
          <a:p>
            <a:pPr indent="0" lvl="0" marL="0" rtl="0" algn="l">
              <a:spcBef>
                <a:spcPts val="1600"/>
              </a:spcBef>
              <a:spcAft>
                <a:spcPts val="0"/>
              </a:spcAft>
              <a:buNone/>
            </a:pPr>
            <a:r>
              <a:t/>
            </a:r>
            <a:endParaRPr/>
          </a:p>
          <a:p>
            <a:pPr indent="0" lvl="0" marL="0" rtl="0" algn="l">
              <a:spcBef>
                <a:spcPts val="1600"/>
              </a:spcBef>
              <a:spcAft>
                <a:spcPts val="0"/>
              </a:spcAft>
              <a:buNone/>
            </a:pPr>
            <a:br>
              <a:rPr lang="en"/>
            </a:br>
            <a:r>
              <a:rPr lang="en"/>
              <a:t>E(</a:t>
            </a:r>
            <a:r>
              <a:rPr i="1" lang="en"/>
              <a:t>X</a:t>
            </a:r>
            <a:r>
              <a:rPr lang="en"/>
              <a:t>) = </a:t>
            </a:r>
            <a:r>
              <a:rPr lang="en" sz="2400"/>
              <a:t>𝜇</a:t>
            </a:r>
            <a:r>
              <a:rPr lang="en"/>
              <a:t> = 1(⅙) + 2(⅙) + 3(⅙) + 4(⅙) + 5(⅙) + 6(⅙) = 3.5</a:t>
            </a:r>
            <a:endParaRPr/>
          </a:p>
          <a:p>
            <a:pPr indent="0" lvl="0" marL="0" rtl="0" algn="l">
              <a:spcBef>
                <a:spcPts val="1600"/>
              </a:spcBef>
              <a:spcAft>
                <a:spcPts val="1600"/>
              </a:spcAft>
              <a:buNone/>
            </a:pPr>
            <a:r>
              <a:t/>
            </a:r>
            <a:endParaRPr/>
          </a:p>
        </p:txBody>
      </p:sp>
      <p:graphicFrame>
        <p:nvGraphicFramePr>
          <p:cNvPr id="717" name="Google Shape;717;p108"/>
          <p:cNvGraphicFramePr/>
          <p:nvPr/>
        </p:nvGraphicFramePr>
        <p:xfrm>
          <a:off x="2238113" y="1703550"/>
          <a:ext cx="3000000" cy="3000000"/>
        </p:xfrm>
        <a:graphic>
          <a:graphicData uri="http://schemas.openxmlformats.org/drawingml/2006/table">
            <a:tbl>
              <a:tblPr>
                <a:noFill/>
                <a:tableStyleId>{B34D9875-7519-451A-8F63-7CB06BBB5250}</a:tableStyleId>
              </a:tblPr>
              <a:tblGrid>
                <a:gridCol w="666825"/>
                <a:gridCol w="666825"/>
                <a:gridCol w="666825"/>
                <a:gridCol w="666825"/>
                <a:gridCol w="666825"/>
                <a:gridCol w="666825"/>
                <a:gridCol w="666825"/>
              </a:tblGrid>
              <a:tr h="381000">
                <a:tc>
                  <a:txBody>
                    <a:bodyPr/>
                    <a:lstStyle/>
                    <a:p>
                      <a:pPr indent="0" lvl="0" marL="0" rtl="0" algn="l">
                        <a:spcBef>
                          <a:spcPts val="0"/>
                        </a:spcBef>
                        <a:spcAft>
                          <a:spcPts val="0"/>
                        </a:spcAft>
                        <a:buNone/>
                      </a:pPr>
                      <a:r>
                        <a:rPr i="1" lang="en"/>
                        <a:t>X</a:t>
                      </a:r>
                      <a:endParaRPr i="1"/>
                    </a:p>
                  </a:txBody>
                  <a:tcPr marT="91425" marB="91425" marR="91425" marL="91425"/>
                </a:tc>
                <a:tc>
                  <a:txBody>
                    <a:bodyPr/>
                    <a:lstStyle/>
                    <a:p>
                      <a:pPr indent="0" lvl="0" marL="0" rtl="0" algn="l">
                        <a:spcBef>
                          <a:spcPts val="0"/>
                        </a:spcBef>
                        <a:spcAft>
                          <a:spcPts val="0"/>
                        </a:spcAft>
                        <a:buNone/>
                      </a:pPr>
                      <a:r>
                        <a:rPr lang="en"/>
                        <a:t>1</a:t>
                      </a:r>
                      <a:endParaRPr/>
                    </a:p>
                  </a:txBody>
                  <a:tcPr marT="91425" marB="91425" marR="91425" marL="91425"/>
                </a:tc>
                <a:tc>
                  <a:txBody>
                    <a:bodyPr/>
                    <a:lstStyle/>
                    <a:p>
                      <a:pPr indent="0" lvl="0" marL="0" rtl="0" algn="l">
                        <a:spcBef>
                          <a:spcPts val="0"/>
                        </a:spcBef>
                        <a:spcAft>
                          <a:spcPts val="0"/>
                        </a:spcAft>
                        <a:buNone/>
                      </a:pPr>
                      <a:r>
                        <a:rPr lang="en"/>
                        <a:t>2</a:t>
                      </a:r>
                      <a:endParaRPr/>
                    </a:p>
                  </a:txBody>
                  <a:tcPr marT="91425" marB="91425" marR="91425" marL="91425"/>
                </a:tc>
                <a:tc>
                  <a:txBody>
                    <a:bodyPr/>
                    <a:lstStyle/>
                    <a:p>
                      <a:pPr indent="0" lvl="0" marL="0" rtl="0" algn="l">
                        <a:spcBef>
                          <a:spcPts val="0"/>
                        </a:spcBef>
                        <a:spcAft>
                          <a:spcPts val="0"/>
                        </a:spcAft>
                        <a:buNone/>
                      </a:pPr>
                      <a:r>
                        <a:rPr lang="en"/>
                        <a:t>3</a:t>
                      </a:r>
                      <a:endParaRPr/>
                    </a:p>
                  </a:txBody>
                  <a:tcPr marT="91425" marB="91425" marR="91425" marL="91425"/>
                </a:tc>
                <a:tc>
                  <a:txBody>
                    <a:bodyPr/>
                    <a:lstStyle/>
                    <a:p>
                      <a:pPr indent="0" lvl="0" marL="0" rtl="0" algn="l">
                        <a:spcBef>
                          <a:spcPts val="0"/>
                        </a:spcBef>
                        <a:spcAft>
                          <a:spcPts val="0"/>
                        </a:spcAft>
                        <a:buNone/>
                      </a:pPr>
                      <a:r>
                        <a:rPr lang="en"/>
                        <a:t>4</a:t>
                      </a:r>
                      <a:endParaRPr/>
                    </a:p>
                  </a:txBody>
                  <a:tcPr marT="91425" marB="91425" marR="91425" marL="91425"/>
                </a:tc>
                <a:tc>
                  <a:txBody>
                    <a:bodyPr/>
                    <a:lstStyle/>
                    <a:p>
                      <a:pPr indent="0" lvl="0" marL="0" rtl="0" algn="l">
                        <a:spcBef>
                          <a:spcPts val="0"/>
                        </a:spcBef>
                        <a:spcAft>
                          <a:spcPts val="0"/>
                        </a:spcAft>
                        <a:buNone/>
                      </a:pPr>
                      <a:r>
                        <a:rPr lang="en"/>
                        <a:t>5</a:t>
                      </a:r>
                      <a:endParaRPr/>
                    </a:p>
                  </a:txBody>
                  <a:tcPr marT="91425" marB="91425" marR="91425" marL="91425"/>
                </a:tc>
                <a:tc>
                  <a:txBody>
                    <a:bodyPr/>
                    <a:lstStyle/>
                    <a:p>
                      <a:pPr indent="0" lvl="0" marL="0" rtl="0" algn="l">
                        <a:spcBef>
                          <a:spcPts val="0"/>
                        </a:spcBef>
                        <a:spcAft>
                          <a:spcPts val="0"/>
                        </a:spcAft>
                        <a:buNone/>
                      </a:pPr>
                      <a:r>
                        <a:rPr lang="en"/>
                        <a:t>6</a:t>
                      </a:r>
                      <a:endParaRPr/>
                    </a:p>
                  </a:txBody>
                  <a:tcPr marT="91425" marB="91425" marR="91425" marL="91425"/>
                </a:tc>
              </a:tr>
              <a:tr h="381000">
                <a:tc>
                  <a:txBody>
                    <a:bodyPr/>
                    <a:lstStyle/>
                    <a:p>
                      <a:pPr indent="0" lvl="0" marL="0" rtl="0" algn="l">
                        <a:spcBef>
                          <a:spcPts val="0"/>
                        </a:spcBef>
                        <a:spcAft>
                          <a:spcPts val="0"/>
                        </a:spcAft>
                        <a:buNone/>
                      </a:pPr>
                      <a:r>
                        <a:rPr i="1" lang="en"/>
                        <a:t>P</a:t>
                      </a:r>
                      <a:r>
                        <a:rPr lang="en"/>
                        <a:t>(</a:t>
                      </a:r>
                      <a:r>
                        <a:rPr i="1" lang="en"/>
                        <a:t>X</a:t>
                      </a:r>
                      <a:r>
                        <a:rPr lang="en"/>
                        <a:t>)</a:t>
                      </a:r>
                      <a:endParaRPr/>
                    </a:p>
                  </a:txBody>
                  <a:tcPr marT="91425" marB="91425" marR="91425" marL="91425"/>
                </a:tc>
                <a:tc>
                  <a:txBody>
                    <a:bodyPr/>
                    <a:lstStyle/>
                    <a:p>
                      <a:pPr indent="0" lvl="0" marL="0" rtl="0" algn="l">
                        <a:spcBef>
                          <a:spcPts val="0"/>
                        </a:spcBef>
                        <a:spcAft>
                          <a:spcPts val="0"/>
                        </a:spcAft>
                        <a:buNone/>
                      </a:pPr>
                      <a:r>
                        <a:rPr lang="en"/>
                        <a:t>1/6</a:t>
                      </a:r>
                      <a:endParaRPr/>
                    </a:p>
                  </a:txBody>
                  <a:tcPr marT="91425" marB="91425" marR="91425" marL="91425"/>
                </a:tc>
                <a:tc>
                  <a:txBody>
                    <a:bodyPr/>
                    <a:lstStyle/>
                    <a:p>
                      <a:pPr indent="0" lvl="0" marL="0" rtl="0" algn="l">
                        <a:spcBef>
                          <a:spcPts val="0"/>
                        </a:spcBef>
                        <a:spcAft>
                          <a:spcPts val="0"/>
                        </a:spcAft>
                        <a:buNone/>
                      </a:pPr>
                      <a:r>
                        <a:rPr lang="en"/>
                        <a:t>1/6</a:t>
                      </a:r>
                      <a:endParaRPr/>
                    </a:p>
                  </a:txBody>
                  <a:tcPr marT="91425" marB="91425" marR="91425" marL="91425"/>
                </a:tc>
                <a:tc>
                  <a:txBody>
                    <a:bodyPr/>
                    <a:lstStyle/>
                    <a:p>
                      <a:pPr indent="0" lvl="0" marL="0" rtl="0" algn="l">
                        <a:spcBef>
                          <a:spcPts val="0"/>
                        </a:spcBef>
                        <a:spcAft>
                          <a:spcPts val="0"/>
                        </a:spcAft>
                        <a:buNone/>
                      </a:pPr>
                      <a:r>
                        <a:rPr lang="en"/>
                        <a:t>1/6</a:t>
                      </a:r>
                      <a:endParaRPr/>
                    </a:p>
                  </a:txBody>
                  <a:tcPr marT="91425" marB="91425" marR="91425" marL="91425"/>
                </a:tc>
                <a:tc>
                  <a:txBody>
                    <a:bodyPr/>
                    <a:lstStyle/>
                    <a:p>
                      <a:pPr indent="0" lvl="0" marL="0" rtl="0" algn="l">
                        <a:spcBef>
                          <a:spcPts val="0"/>
                        </a:spcBef>
                        <a:spcAft>
                          <a:spcPts val="0"/>
                        </a:spcAft>
                        <a:buNone/>
                      </a:pPr>
                      <a:r>
                        <a:rPr lang="en"/>
                        <a:t>1/6</a:t>
                      </a:r>
                      <a:endParaRPr/>
                    </a:p>
                  </a:txBody>
                  <a:tcPr marT="91425" marB="91425" marR="91425" marL="91425"/>
                </a:tc>
                <a:tc>
                  <a:txBody>
                    <a:bodyPr/>
                    <a:lstStyle/>
                    <a:p>
                      <a:pPr indent="0" lvl="0" marL="0" rtl="0" algn="l">
                        <a:spcBef>
                          <a:spcPts val="0"/>
                        </a:spcBef>
                        <a:spcAft>
                          <a:spcPts val="0"/>
                        </a:spcAft>
                        <a:buNone/>
                      </a:pPr>
                      <a:r>
                        <a:rPr lang="en"/>
                        <a:t>1/6</a:t>
                      </a:r>
                      <a:endParaRPr/>
                    </a:p>
                  </a:txBody>
                  <a:tcPr marT="91425" marB="91425" marR="91425" marL="91425"/>
                </a:tc>
                <a:tc>
                  <a:txBody>
                    <a:bodyPr/>
                    <a:lstStyle/>
                    <a:p>
                      <a:pPr indent="0" lvl="0" marL="0" rtl="0" algn="l">
                        <a:spcBef>
                          <a:spcPts val="0"/>
                        </a:spcBef>
                        <a:spcAft>
                          <a:spcPts val="0"/>
                        </a:spcAft>
                        <a:buNone/>
                      </a:pPr>
                      <a:r>
                        <a:rPr lang="en"/>
                        <a:t>1/6</a:t>
                      </a:r>
                      <a:endParaRPr/>
                    </a:p>
                  </a:txBody>
                  <a:tcPr marT="91425" marB="91425" marR="91425" marL="91425"/>
                </a:tc>
              </a:tr>
            </a:tbl>
          </a:graphicData>
        </a:graphic>
      </p:graphicFrame>
      <p:pic>
        <p:nvPicPr>
          <p:cNvPr id="718" name="Google Shape;718;p108"/>
          <p:cNvPicPr preferRelativeResize="0"/>
          <p:nvPr/>
        </p:nvPicPr>
        <p:blipFill>
          <a:blip r:embed="rId3">
            <a:alphaModFix/>
          </a:blip>
          <a:stretch>
            <a:fillRect/>
          </a:stretch>
        </p:blipFill>
        <p:spPr>
          <a:xfrm>
            <a:off x="1940463" y="2487588"/>
            <a:ext cx="5263075" cy="860175"/>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2" name="Shape 722"/>
        <p:cNvGrpSpPr/>
        <p:nvPr/>
      </p:nvGrpSpPr>
      <p:grpSpPr>
        <a:xfrm>
          <a:off x="0" y="0"/>
          <a:ext cx="0" cy="0"/>
          <a:chOff x="0" y="0"/>
          <a:chExt cx="0" cy="0"/>
        </a:xfrm>
      </p:grpSpPr>
      <p:sp>
        <p:nvSpPr>
          <p:cNvPr id="723" name="Google Shape;723;p109"/>
          <p:cNvSpPr txBox="1"/>
          <p:nvPr>
            <p:ph type="title"/>
          </p:nvPr>
        </p:nvSpPr>
        <p:spPr>
          <a:xfrm>
            <a:off x="311700" y="216425"/>
            <a:ext cx="8520600" cy="119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Variance and Standard Deviation of a Discrete Random Variable</a:t>
            </a:r>
            <a:endParaRPr/>
          </a:p>
        </p:txBody>
      </p:sp>
      <p:sp>
        <p:nvSpPr>
          <p:cNvPr id="724" name="Google Shape;724;p109"/>
          <p:cNvSpPr txBox="1"/>
          <p:nvPr>
            <p:ph idx="1" type="body"/>
          </p:nvPr>
        </p:nvSpPr>
        <p:spPr>
          <a:xfrm>
            <a:off x="311700" y="14187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Recall: What is the relationship between Variance and Standard Deviation? What do they measure?</a:t>
            </a:r>
            <a:endParaRPr/>
          </a:p>
          <a:p>
            <a:pPr indent="0" lvl="0" marL="0" rtl="0" algn="l">
              <a:spcBef>
                <a:spcPts val="1600"/>
              </a:spcBef>
              <a:spcAft>
                <a:spcPts val="1600"/>
              </a:spcAft>
              <a:buNone/>
            </a:pPr>
            <a:r>
              <a:rPr lang="en"/>
              <a:t>The formula for variance of a discrete random variable is: </a:t>
            </a:r>
            <a:endParaRPr/>
          </a:p>
        </p:txBody>
      </p:sp>
      <p:pic>
        <p:nvPicPr>
          <p:cNvPr id="725" name="Google Shape;725;p109"/>
          <p:cNvPicPr preferRelativeResize="0"/>
          <p:nvPr/>
        </p:nvPicPr>
        <p:blipFill>
          <a:blip r:embed="rId3">
            <a:alphaModFix/>
          </a:blip>
          <a:stretch>
            <a:fillRect/>
          </a:stretch>
        </p:blipFill>
        <p:spPr>
          <a:xfrm>
            <a:off x="2375538" y="2823225"/>
            <a:ext cx="4392925" cy="1078625"/>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9" name="Shape 729"/>
        <p:cNvGrpSpPr/>
        <p:nvPr/>
      </p:nvGrpSpPr>
      <p:grpSpPr>
        <a:xfrm>
          <a:off x="0" y="0"/>
          <a:ext cx="0" cy="0"/>
          <a:chOff x="0" y="0"/>
          <a:chExt cx="0" cy="0"/>
        </a:xfrm>
      </p:grpSpPr>
      <p:sp>
        <p:nvSpPr>
          <p:cNvPr id="730" name="Google Shape;730;p110"/>
          <p:cNvSpPr txBox="1"/>
          <p:nvPr>
            <p:ph type="title"/>
          </p:nvPr>
        </p:nvSpPr>
        <p:spPr>
          <a:xfrm>
            <a:off x="311700" y="216425"/>
            <a:ext cx="8520600" cy="119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Variance and Standard Deviation of a Discrete Random Variable</a:t>
            </a:r>
            <a:endParaRPr/>
          </a:p>
        </p:txBody>
      </p:sp>
      <p:sp>
        <p:nvSpPr>
          <p:cNvPr id="731" name="Google Shape;731;p110"/>
          <p:cNvSpPr txBox="1"/>
          <p:nvPr>
            <p:ph idx="1" type="body"/>
          </p:nvPr>
        </p:nvSpPr>
        <p:spPr>
          <a:xfrm>
            <a:off x="311700" y="1418725"/>
            <a:ext cx="88323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 calculate variance and Standard Deviation of a die roll:</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rPr lang="en"/>
              <a:t>Var(</a:t>
            </a:r>
            <a:r>
              <a:rPr i="1" lang="en"/>
              <a:t>X</a:t>
            </a:r>
            <a:r>
              <a:rPr lang="en"/>
              <a:t>) = ⅙(1-3.5)² + </a:t>
            </a:r>
            <a:r>
              <a:rPr lang="en"/>
              <a:t>⅙(2-3.5)² + ⅙(3-3.5)² + ⅙(4-3.5)² + ⅙(5-3.5)² + ⅙(6-3.5)² = 2.917</a:t>
            </a:r>
            <a:endParaRPr/>
          </a:p>
          <a:p>
            <a:pPr indent="0" lvl="0" marL="0" rtl="0" algn="l">
              <a:spcBef>
                <a:spcPts val="1600"/>
              </a:spcBef>
              <a:spcAft>
                <a:spcPts val="0"/>
              </a:spcAft>
              <a:buNone/>
            </a:pPr>
            <a:r>
              <a:rPr lang="en" sz="2400"/>
              <a:t>𝜎</a:t>
            </a:r>
            <a:r>
              <a:rPr lang="en"/>
              <a:t> = √ Var(</a:t>
            </a:r>
            <a:r>
              <a:rPr i="1" lang="en"/>
              <a:t>X</a:t>
            </a:r>
            <a:r>
              <a:rPr lang="en"/>
              <a:t>) = √2.917 = 1.708</a:t>
            </a:r>
            <a:endParaRPr/>
          </a:p>
          <a:p>
            <a:pPr indent="0" lvl="0" marL="0" rtl="0" algn="l">
              <a:spcBef>
                <a:spcPts val="1600"/>
              </a:spcBef>
              <a:spcAft>
                <a:spcPts val="1600"/>
              </a:spcAft>
              <a:buNone/>
            </a:pPr>
            <a:r>
              <a:rPr lang="en"/>
              <a:t>Using our previous definition of standard deviation, explain what this means.</a:t>
            </a:r>
            <a:endParaRPr/>
          </a:p>
        </p:txBody>
      </p:sp>
      <p:pic>
        <p:nvPicPr>
          <p:cNvPr id="732" name="Google Shape;732;p110"/>
          <p:cNvPicPr preferRelativeResize="0"/>
          <p:nvPr/>
        </p:nvPicPr>
        <p:blipFill>
          <a:blip r:embed="rId3">
            <a:alphaModFix/>
          </a:blip>
          <a:stretch>
            <a:fillRect/>
          </a:stretch>
        </p:blipFill>
        <p:spPr>
          <a:xfrm>
            <a:off x="2973871" y="2617402"/>
            <a:ext cx="3196262" cy="784800"/>
          </a:xfrm>
          <a:prstGeom prst="rect">
            <a:avLst/>
          </a:prstGeom>
          <a:noFill/>
          <a:ln>
            <a:noFill/>
          </a:ln>
        </p:spPr>
      </p:pic>
      <p:graphicFrame>
        <p:nvGraphicFramePr>
          <p:cNvPr id="733" name="Google Shape;733;p110"/>
          <p:cNvGraphicFramePr/>
          <p:nvPr/>
        </p:nvGraphicFramePr>
        <p:xfrm>
          <a:off x="2238113" y="1825402"/>
          <a:ext cx="3000000" cy="3000000"/>
        </p:xfrm>
        <a:graphic>
          <a:graphicData uri="http://schemas.openxmlformats.org/drawingml/2006/table">
            <a:tbl>
              <a:tblPr>
                <a:noFill/>
                <a:tableStyleId>{B34D9875-7519-451A-8F63-7CB06BBB5250}</a:tableStyleId>
              </a:tblPr>
              <a:tblGrid>
                <a:gridCol w="666825"/>
                <a:gridCol w="666825"/>
                <a:gridCol w="666825"/>
                <a:gridCol w="666825"/>
                <a:gridCol w="666825"/>
                <a:gridCol w="666825"/>
                <a:gridCol w="666825"/>
              </a:tblGrid>
              <a:tr h="381000">
                <a:tc>
                  <a:txBody>
                    <a:bodyPr/>
                    <a:lstStyle/>
                    <a:p>
                      <a:pPr indent="0" lvl="0" marL="0" rtl="0" algn="l">
                        <a:spcBef>
                          <a:spcPts val="0"/>
                        </a:spcBef>
                        <a:spcAft>
                          <a:spcPts val="0"/>
                        </a:spcAft>
                        <a:buNone/>
                      </a:pPr>
                      <a:r>
                        <a:rPr i="1" lang="en"/>
                        <a:t>X</a:t>
                      </a:r>
                      <a:endParaRPr i="1"/>
                    </a:p>
                  </a:txBody>
                  <a:tcPr marT="91425" marB="91425" marR="91425" marL="91425"/>
                </a:tc>
                <a:tc>
                  <a:txBody>
                    <a:bodyPr/>
                    <a:lstStyle/>
                    <a:p>
                      <a:pPr indent="0" lvl="0" marL="0" rtl="0" algn="l">
                        <a:spcBef>
                          <a:spcPts val="0"/>
                        </a:spcBef>
                        <a:spcAft>
                          <a:spcPts val="0"/>
                        </a:spcAft>
                        <a:buNone/>
                      </a:pPr>
                      <a:r>
                        <a:rPr lang="en"/>
                        <a:t>1</a:t>
                      </a:r>
                      <a:endParaRPr/>
                    </a:p>
                  </a:txBody>
                  <a:tcPr marT="91425" marB="91425" marR="91425" marL="91425"/>
                </a:tc>
                <a:tc>
                  <a:txBody>
                    <a:bodyPr/>
                    <a:lstStyle/>
                    <a:p>
                      <a:pPr indent="0" lvl="0" marL="0" rtl="0" algn="l">
                        <a:spcBef>
                          <a:spcPts val="0"/>
                        </a:spcBef>
                        <a:spcAft>
                          <a:spcPts val="0"/>
                        </a:spcAft>
                        <a:buNone/>
                      </a:pPr>
                      <a:r>
                        <a:rPr lang="en"/>
                        <a:t>2</a:t>
                      </a:r>
                      <a:endParaRPr/>
                    </a:p>
                  </a:txBody>
                  <a:tcPr marT="91425" marB="91425" marR="91425" marL="91425"/>
                </a:tc>
                <a:tc>
                  <a:txBody>
                    <a:bodyPr/>
                    <a:lstStyle/>
                    <a:p>
                      <a:pPr indent="0" lvl="0" marL="0" rtl="0" algn="l">
                        <a:spcBef>
                          <a:spcPts val="0"/>
                        </a:spcBef>
                        <a:spcAft>
                          <a:spcPts val="0"/>
                        </a:spcAft>
                        <a:buNone/>
                      </a:pPr>
                      <a:r>
                        <a:rPr lang="en"/>
                        <a:t>3</a:t>
                      </a:r>
                      <a:endParaRPr/>
                    </a:p>
                  </a:txBody>
                  <a:tcPr marT="91425" marB="91425" marR="91425" marL="91425"/>
                </a:tc>
                <a:tc>
                  <a:txBody>
                    <a:bodyPr/>
                    <a:lstStyle/>
                    <a:p>
                      <a:pPr indent="0" lvl="0" marL="0" rtl="0" algn="l">
                        <a:spcBef>
                          <a:spcPts val="0"/>
                        </a:spcBef>
                        <a:spcAft>
                          <a:spcPts val="0"/>
                        </a:spcAft>
                        <a:buNone/>
                      </a:pPr>
                      <a:r>
                        <a:rPr lang="en"/>
                        <a:t>4</a:t>
                      </a:r>
                      <a:endParaRPr/>
                    </a:p>
                  </a:txBody>
                  <a:tcPr marT="91425" marB="91425" marR="91425" marL="91425"/>
                </a:tc>
                <a:tc>
                  <a:txBody>
                    <a:bodyPr/>
                    <a:lstStyle/>
                    <a:p>
                      <a:pPr indent="0" lvl="0" marL="0" rtl="0" algn="l">
                        <a:spcBef>
                          <a:spcPts val="0"/>
                        </a:spcBef>
                        <a:spcAft>
                          <a:spcPts val="0"/>
                        </a:spcAft>
                        <a:buNone/>
                      </a:pPr>
                      <a:r>
                        <a:rPr lang="en"/>
                        <a:t>5</a:t>
                      </a:r>
                      <a:endParaRPr/>
                    </a:p>
                  </a:txBody>
                  <a:tcPr marT="91425" marB="91425" marR="91425" marL="91425"/>
                </a:tc>
                <a:tc>
                  <a:txBody>
                    <a:bodyPr/>
                    <a:lstStyle/>
                    <a:p>
                      <a:pPr indent="0" lvl="0" marL="0" rtl="0" algn="l">
                        <a:spcBef>
                          <a:spcPts val="0"/>
                        </a:spcBef>
                        <a:spcAft>
                          <a:spcPts val="0"/>
                        </a:spcAft>
                        <a:buNone/>
                      </a:pPr>
                      <a:r>
                        <a:rPr lang="en"/>
                        <a:t>6</a:t>
                      </a:r>
                      <a:endParaRPr/>
                    </a:p>
                  </a:txBody>
                  <a:tcPr marT="91425" marB="91425" marR="91425" marL="91425"/>
                </a:tc>
              </a:tr>
              <a:tr h="381000">
                <a:tc>
                  <a:txBody>
                    <a:bodyPr/>
                    <a:lstStyle/>
                    <a:p>
                      <a:pPr indent="0" lvl="0" marL="0" rtl="0" algn="l">
                        <a:spcBef>
                          <a:spcPts val="0"/>
                        </a:spcBef>
                        <a:spcAft>
                          <a:spcPts val="0"/>
                        </a:spcAft>
                        <a:buNone/>
                      </a:pPr>
                      <a:r>
                        <a:rPr i="1" lang="en"/>
                        <a:t>P</a:t>
                      </a:r>
                      <a:r>
                        <a:rPr lang="en"/>
                        <a:t>(</a:t>
                      </a:r>
                      <a:r>
                        <a:rPr i="1" lang="en"/>
                        <a:t>X</a:t>
                      </a:r>
                      <a:r>
                        <a:rPr lang="en"/>
                        <a:t>)</a:t>
                      </a:r>
                      <a:endParaRPr/>
                    </a:p>
                  </a:txBody>
                  <a:tcPr marT="91425" marB="91425" marR="91425" marL="91425"/>
                </a:tc>
                <a:tc>
                  <a:txBody>
                    <a:bodyPr/>
                    <a:lstStyle/>
                    <a:p>
                      <a:pPr indent="0" lvl="0" marL="0" rtl="0" algn="l">
                        <a:spcBef>
                          <a:spcPts val="0"/>
                        </a:spcBef>
                        <a:spcAft>
                          <a:spcPts val="0"/>
                        </a:spcAft>
                        <a:buNone/>
                      </a:pPr>
                      <a:r>
                        <a:rPr lang="en"/>
                        <a:t>1/6</a:t>
                      </a:r>
                      <a:endParaRPr/>
                    </a:p>
                  </a:txBody>
                  <a:tcPr marT="91425" marB="91425" marR="91425" marL="91425"/>
                </a:tc>
                <a:tc>
                  <a:txBody>
                    <a:bodyPr/>
                    <a:lstStyle/>
                    <a:p>
                      <a:pPr indent="0" lvl="0" marL="0" rtl="0" algn="l">
                        <a:spcBef>
                          <a:spcPts val="0"/>
                        </a:spcBef>
                        <a:spcAft>
                          <a:spcPts val="0"/>
                        </a:spcAft>
                        <a:buNone/>
                      </a:pPr>
                      <a:r>
                        <a:rPr lang="en"/>
                        <a:t>1/6</a:t>
                      </a:r>
                      <a:endParaRPr/>
                    </a:p>
                  </a:txBody>
                  <a:tcPr marT="91425" marB="91425" marR="91425" marL="91425"/>
                </a:tc>
                <a:tc>
                  <a:txBody>
                    <a:bodyPr/>
                    <a:lstStyle/>
                    <a:p>
                      <a:pPr indent="0" lvl="0" marL="0" rtl="0" algn="l">
                        <a:spcBef>
                          <a:spcPts val="0"/>
                        </a:spcBef>
                        <a:spcAft>
                          <a:spcPts val="0"/>
                        </a:spcAft>
                        <a:buNone/>
                      </a:pPr>
                      <a:r>
                        <a:rPr lang="en"/>
                        <a:t>1/6</a:t>
                      </a:r>
                      <a:endParaRPr/>
                    </a:p>
                  </a:txBody>
                  <a:tcPr marT="91425" marB="91425" marR="91425" marL="91425"/>
                </a:tc>
                <a:tc>
                  <a:txBody>
                    <a:bodyPr/>
                    <a:lstStyle/>
                    <a:p>
                      <a:pPr indent="0" lvl="0" marL="0" rtl="0" algn="l">
                        <a:spcBef>
                          <a:spcPts val="0"/>
                        </a:spcBef>
                        <a:spcAft>
                          <a:spcPts val="0"/>
                        </a:spcAft>
                        <a:buNone/>
                      </a:pPr>
                      <a:r>
                        <a:rPr lang="en"/>
                        <a:t>1/6</a:t>
                      </a:r>
                      <a:endParaRPr/>
                    </a:p>
                  </a:txBody>
                  <a:tcPr marT="91425" marB="91425" marR="91425" marL="91425"/>
                </a:tc>
                <a:tc>
                  <a:txBody>
                    <a:bodyPr/>
                    <a:lstStyle/>
                    <a:p>
                      <a:pPr indent="0" lvl="0" marL="0" rtl="0" algn="l">
                        <a:spcBef>
                          <a:spcPts val="0"/>
                        </a:spcBef>
                        <a:spcAft>
                          <a:spcPts val="0"/>
                        </a:spcAft>
                        <a:buNone/>
                      </a:pPr>
                      <a:r>
                        <a:rPr lang="en"/>
                        <a:t>1/6</a:t>
                      </a:r>
                      <a:endParaRPr/>
                    </a:p>
                  </a:txBody>
                  <a:tcPr marT="91425" marB="91425" marR="91425" marL="91425"/>
                </a:tc>
                <a:tc>
                  <a:txBody>
                    <a:bodyPr/>
                    <a:lstStyle/>
                    <a:p>
                      <a:pPr indent="0" lvl="0" marL="0" rtl="0" algn="l">
                        <a:spcBef>
                          <a:spcPts val="0"/>
                        </a:spcBef>
                        <a:spcAft>
                          <a:spcPts val="0"/>
                        </a:spcAft>
                        <a:buNone/>
                      </a:pPr>
                      <a:r>
                        <a:rPr lang="en"/>
                        <a:t>1/6</a:t>
                      </a:r>
                      <a:endParaRPr/>
                    </a:p>
                  </a:txBody>
                  <a:tcPr marT="91425" marB="91425" marR="91425" marL="91425"/>
                </a:tc>
              </a:tr>
            </a:tbl>
          </a:graphicData>
        </a:graphic>
      </p:graphicFrame>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7" name="Shape 737"/>
        <p:cNvGrpSpPr/>
        <p:nvPr/>
      </p:nvGrpSpPr>
      <p:grpSpPr>
        <a:xfrm>
          <a:off x="0" y="0"/>
          <a:ext cx="0" cy="0"/>
          <a:chOff x="0" y="0"/>
          <a:chExt cx="0" cy="0"/>
        </a:xfrm>
      </p:grpSpPr>
      <p:pic>
        <p:nvPicPr>
          <p:cNvPr id="738" name="Google Shape;738;p111"/>
          <p:cNvPicPr preferRelativeResize="0"/>
          <p:nvPr/>
        </p:nvPicPr>
        <p:blipFill>
          <a:blip r:embed="rId3">
            <a:alphaModFix/>
          </a:blip>
          <a:stretch>
            <a:fillRect/>
          </a:stretch>
        </p:blipFill>
        <p:spPr>
          <a:xfrm>
            <a:off x="5120100" y="966600"/>
            <a:ext cx="4023900" cy="4023900"/>
          </a:xfrm>
          <a:prstGeom prst="rect">
            <a:avLst/>
          </a:prstGeom>
          <a:noFill/>
          <a:ln>
            <a:noFill/>
          </a:ln>
        </p:spPr>
      </p:pic>
      <p:sp>
        <p:nvSpPr>
          <p:cNvPr id="739" name="Google Shape;739;p111"/>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Random Variable Example: Roulette</a:t>
            </a:r>
            <a:endParaRPr/>
          </a:p>
        </p:txBody>
      </p:sp>
      <p:sp>
        <p:nvSpPr>
          <p:cNvPr id="740" name="Google Shape;740;p111"/>
          <p:cNvSpPr txBox="1"/>
          <p:nvPr>
            <p:ph idx="1" type="body"/>
          </p:nvPr>
        </p:nvSpPr>
        <p:spPr>
          <a:xfrm>
            <a:off x="311700" y="1266325"/>
            <a:ext cx="48084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the casino game roulette, a wheel with 38 slots is spun and a ball is tossed on it, eventually landing in a single slot. The slots are numbered and colored with the following distributions:</a:t>
            </a:r>
            <a:endParaRPr/>
          </a:p>
          <a:p>
            <a:pPr indent="0" lvl="0" marL="0" rtl="0" algn="l">
              <a:spcBef>
                <a:spcPts val="1600"/>
              </a:spcBef>
              <a:spcAft>
                <a:spcPts val="0"/>
              </a:spcAft>
              <a:buNone/>
            </a:pPr>
            <a:r>
              <a:rPr lang="en"/>
              <a:t>16 red, 16 black, 2 green</a:t>
            </a:r>
            <a:endParaRPr/>
          </a:p>
          <a:p>
            <a:pPr indent="0" lvl="0" marL="0" rtl="0" algn="l">
              <a:spcBef>
                <a:spcPts val="1600"/>
              </a:spcBef>
              <a:spcAft>
                <a:spcPts val="1600"/>
              </a:spcAft>
              <a:buNone/>
            </a:pPr>
            <a:r>
              <a:rPr lang="en"/>
              <a:t>16 odd, 16 even, 2 zero (0 and 00)</a:t>
            </a:r>
            <a:endParaRPr/>
          </a:p>
        </p:txBody>
      </p:sp>
    </p:spTree>
  </p:cSld>
  <p:clrMapOvr>
    <a:masterClrMapping/>
  </p:clrMapOvr>
</p:sld>
</file>

<file path=ppt/theme/theme1.xml><?xml version="1.0" encoding="utf-8"?>
<a:theme xmlns:a="http://schemas.openxmlformats.org/drawingml/2006/main" xmlns:r="http://schemas.openxmlformats.org/officeDocument/2006/relationships" name="Tropic">
  <a:themeElements>
    <a:clrScheme name="Tropic">
      <a:dk1>
        <a:srgbClr val="A1E8D9"/>
      </a:dk1>
      <a:lt1>
        <a:srgbClr val="FFFFFF"/>
      </a:lt1>
      <a:dk2>
        <a:srgbClr val="695D46"/>
      </a:dk2>
      <a:lt2>
        <a:srgbClr val="B3A77D"/>
      </a:lt2>
      <a:accent1>
        <a:srgbClr val="EF6C00"/>
      </a:accent1>
      <a:accent2>
        <a:srgbClr val="009668"/>
      </a:accent2>
      <a:accent3>
        <a:srgbClr val="4DB6AC"/>
      </a:accent3>
      <a:accent4>
        <a:srgbClr val="FF9800"/>
      </a:accent4>
      <a:accent5>
        <a:srgbClr val="CE93D8"/>
      </a:accent5>
      <a:accent6>
        <a:srgbClr val="EEFF41"/>
      </a:accent6>
      <a:hlink>
        <a:srgbClr val="CE93D8"/>
      </a:hlink>
      <a:folHlink>
        <a:srgbClr val="CE93D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